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256" r:id="rId2"/>
    <p:sldId id="309" r:id="rId3"/>
    <p:sldId id="421" r:id="rId4"/>
    <p:sldId id="422" r:id="rId5"/>
    <p:sldId id="285" r:id="rId6"/>
    <p:sldId id="423" r:id="rId7"/>
    <p:sldId id="389" r:id="rId8"/>
    <p:sldId id="424" r:id="rId9"/>
    <p:sldId id="406" r:id="rId10"/>
    <p:sldId id="404" r:id="rId11"/>
    <p:sldId id="405" r:id="rId12"/>
    <p:sldId id="390" r:id="rId13"/>
    <p:sldId id="417" r:id="rId14"/>
    <p:sldId id="385" r:id="rId15"/>
    <p:sldId id="391" r:id="rId16"/>
    <p:sldId id="425" r:id="rId17"/>
    <p:sldId id="392" r:id="rId18"/>
    <p:sldId id="407" r:id="rId19"/>
    <p:sldId id="408" r:id="rId20"/>
    <p:sldId id="409" r:id="rId21"/>
    <p:sldId id="410" r:id="rId22"/>
    <p:sldId id="420" r:id="rId23"/>
    <p:sldId id="411" r:id="rId24"/>
    <p:sldId id="416" r:id="rId25"/>
    <p:sldId id="393" r:id="rId26"/>
    <p:sldId id="412" r:id="rId27"/>
    <p:sldId id="414" r:id="rId28"/>
    <p:sldId id="413" r:id="rId29"/>
    <p:sldId id="415" r:id="rId30"/>
    <p:sldId id="394" r:id="rId31"/>
    <p:sldId id="418" r:id="rId32"/>
    <p:sldId id="386" r:id="rId33"/>
    <p:sldId id="388" r:id="rId34"/>
    <p:sldId id="396" r:id="rId35"/>
    <p:sldId id="400" r:id="rId36"/>
    <p:sldId id="401" r:id="rId37"/>
    <p:sldId id="397" r:id="rId38"/>
    <p:sldId id="399" r:id="rId39"/>
    <p:sldId id="402" r:id="rId40"/>
    <p:sldId id="403" r:id="rId41"/>
    <p:sldId id="384" r:id="rId42"/>
    <p:sldId id="419" r:id="rId43"/>
    <p:sldId id="302" r:id="rId44"/>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24" userDrawn="1">
          <p15:clr>
            <a:srgbClr val="A4A3A4"/>
          </p15:clr>
        </p15:guide>
        <p15:guide id="3" orient="horz" pos="20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80392" autoAdjust="0"/>
  </p:normalViewPr>
  <p:slideViewPr>
    <p:cSldViewPr snapToGrid="0">
      <p:cViewPr varScale="1">
        <p:scale>
          <a:sx n="114" d="100"/>
          <a:sy n="114" d="100"/>
        </p:scale>
        <p:origin x="110" y="202"/>
      </p:cViewPr>
      <p:guideLst>
        <p:guide pos="824"/>
        <p:guide orient="horz" pos="2040"/>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04.11.2024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04.11.2024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90938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60624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126016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2962988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72608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133075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5AB9A-FF43-D551-0011-C8F0D6CCF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82C96B-78D0-36D1-52D4-B24741F808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5765A-DE5B-D49F-CE63-15EEE5665CCC}"/>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57AA39D2-3212-AC88-160E-723CB304FCE1}"/>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9A75CE44-1219-07F7-9F48-68CE05B8428C}"/>
              </a:ext>
            </a:extLst>
          </p:cNvPr>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06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3491978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50760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298114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3804146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1611975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2447327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50090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3153713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70197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217343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14080042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504910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04731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216187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2287240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2815839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31292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28895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2652672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485341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345369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146513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685917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179637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1645473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14014783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40191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 so here we are moving to the outer space</a:t>
            </a:r>
          </a:p>
          <a:p>
            <a:pPr marL="171450" indent="-171450">
              <a:buFontTx/>
              <a:buChar char="-"/>
            </a:pPr>
            <a:r>
              <a:rPr lang="en-US" dirty="0"/>
              <a:t>Spaceborne satellite sensors such as MODIS or Landsat can classify landscape to spectral species, and can measure spectral diversity</a:t>
            </a:r>
          </a:p>
          <a:p>
            <a:pPr marL="171450" indent="-171450">
              <a:buFontTx/>
              <a:buChar char="-"/>
            </a:pPr>
            <a:r>
              <a:rPr lang="en-US" dirty="0"/>
              <a:t>Unlike taxonomic data, spectral data suffer no sampling bias and are available over any scale</a:t>
            </a:r>
          </a:p>
          <a:p>
            <a:pPr marL="171450" indent="-171450">
              <a:buFontTx/>
              <a:buChar char="-"/>
            </a:pPr>
            <a:r>
              <a:rPr lang="en-US" dirty="0"/>
              <a:t>In WP4 I will seek parallels between dynamics of taxonomic and spectral diversity</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1976379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291937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05F95-B732-0708-556F-CA0721F09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901D7-F3C4-39BA-A56B-FC739E0BA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58E41-8B5B-FE80-AAD7-679AEF3CCAE4}"/>
              </a:ext>
            </a:extLst>
          </p:cNvPr>
          <p:cNvSpPr>
            <a:spLocks noGrp="1"/>
          </p:cNvSpPr>
          <p:nvPr>
            <p:ph type="body" idx="1"/>
          </p:nvPr>
        </p:nvSpPr>
        <p:spPr/>
        <p:txBody>
          <a:bodyPr/>
          <a:lstStyle/>
          <a:p>
            <a:pPr marL="171450" indent="-171450">
              <a:buFontTx/>
              <a:buChar char="-"/>
            </a:pPr>
            <a:r>
              <a:rPr lang="en-US" dirty="0"/>
              <a:t>Third, my own theory predicts that global and local diversity loss are disconnected</a:t>
            </a:r>
          </a:p>
          <a:p>
            <a:pPr marL="171450" indent="-171450">
              <a:buFontTx/>
              <a:buChar char="-"/>
            </a:pPr>
            <a:r>
              <a:rPr lang="en-US" dirty="0"/>
              <a:t>We have </a:t>
            </a:r>
            <a:r>
              <a:rPr lang="en-US" b="1" u="sng" dirty="0"/>
              <a:t>global</a:t>
            </a:r>
            <a:r>
              <a:rPr lang="en-US" dirty="0"/>
              <a:t> extinctions where the entire species is lost, but these are rare species, and have little effect on an average local community</a:t>
            </a:r>
          </a:p>
          <a:p>
            <a:pPr marL="171450" indent="-171450">
              <a:buFontTx/>
              <a:buChar char="-"/>
            </a:pPr>
            <a:r>
              <a:rPr lang="en-US" dirty="0"/>
              <a:t>We have </a:t>
            </a:r>
            <a:r>
              <a:rPr lang="en-US" b="1" u="sng" dirty="0"/>
              <a:t>local</a:t>
            </a:r>
            <a:r>
              <a:rPr lang="en-US" dirty="0"/>
              <a:t> extinctions where species are lost from only parts of range. These can affect local diversity, but NOT global extinction rates</a:t>
            </a:r>
          </a:p>
          <a:p>
            <a:endParaRPr lang="en-US" dirty="0"/>
          </a:p>
          <a:p>
            <a:endParaRPr lang="en-US" dirty="0"/>
          </a:p>
        </p:txBody>
      </p:sp>
      <p:sp>
        <p:nvSpPr>
          <p:cNvPr id="4" name="Footer Placeholder 3">
            <a:extLst>
              <a:ext uri="{FF2B5EF4-FFF2-40B4-BE49-F238E27FC236}">
                <a16:creationId xmlns:a16="http://schemas.microsoft.com/office/drawing/2014/main" id="{0767FD94-8B38-B118-7A61-79826B097A1E}"/>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D390EB5E-CD8C-1F90-C54C-062458E3A203}"/>
              </a:ext>
            </a:extLst>
          </p:cNvPr>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262843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198355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F6226-D108-2F70-52EB-F591910C0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C7348-AE3E-6C72-DA21-D562DF7549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355BF3-BC2A-6A8A-B52D-ECA378D9A7D1}"/>
              </a:ext>
            </a:extLst>
          </p:cNvPr>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a:extLst>
              <a:ext uri="{FF2B5EF4-FFF2-40B4-BE49-F238E27FC236}">
                <a16:creationId xmlns:a16="http://schemas.microsoft.com/office/drawing/2014/main" id="{6C941584-EB54-ACC4-8193-4F8AB470A7C5}"/>
              </a:ext>
            </a:extLst>
          </p:cNvPr>
          <p:cNvSpPr>
            <a:spLocks noGrp="1"/>
          </p:cNvSpPr>
          <p:nvPr>
            <p:ph type="ftr" sz="quarter" idx="4"/>
          </p:nvPr>
        </p:nvSpPr>
        <p:spPr/>
        <p:txBody>
          <a:bodyPr/>
          <a:lstStyle/>
          <a:p>
            <a:endParaRPr lang="cs-CZ"/>
          </a:p>
        </p:txBody>
      </p:sp>
      <p:sp>
        <p:nvSpPr>
          <p:cNvPr id="5" name="Slide Number Placeholder 4">
            <a:extLst>
              <a:ext uri="{FF2B5EF4-FFF2-40B4-BE49-F238E27FC236}">
                <a16:creationId xmlns:a16="http://schemas.microsoft.com/office/drawing/2014/main" id="{277A9875-BFEF-F536-A734-E54899DBFC9F}"/>
              </a:ext>
            </a:extLst>
          </p:cNvPr>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280727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this is what I will address</a:t>
            </a:r>
          </a:p>
          <a:p>
            <a:pPr marL="171450" indent="-171450">
              <a:buFontTx/>
              <a:buChar char="-"/>
            </a:pPr>
            <a:r>
              <a:rPr lang="en-US" dirty="0"/>
              <a:t>The grand objective is to figure out…</a:t>
            </a:r>
          </a:p>
          <a:p>
            <a:pPr marL="171450" indent="-171450">
              <a:buFontTx/>
              <a:buChar char="-"/>
            </a:pPr>
            <a:r>
              <a:rPr lang="en-US" dirty="0"/>
              <a:t>Specifically, BEAST will ………………………</a:t>
            </a:r>
          </a:p>
          <a:p>
            <a:pPr marL="171450" indent="-171450">
              <a:buFontTx/>
              <a:buChar char="-"/>
            </a:pPr>
            <a:r>
              <a:rPr lang="en-US" dirty="0"/>
              <a:t>I will do this in 5 work packages.</a:t>
            </a:r>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3449108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hyperlink" Target="http://www.iucnredlist.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www.iucnredlist.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g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2" y="383268"/>
            <a:ext cx="9846687" cy="1817877"/>
          </a:xfrm>
        </p:spPr>
        <p:txBody>
          <a:bodyPr>
            <a:normAutofit/>
          </a:bodyPr>
          <a:lstStyle/>
          <a:p>
            <a:r>
              <a:rPr lang="en-US" sz="2800" b="1" dirty="0"/>
              <a:t>Species ranges II – applied issues, temporal dynamics</a:t>
            </a:r>
            <a:br>
              <a:rPr lang="en-US" sz="2800" b="1" dirty="0"/>
            </a:br>
            <a:r>
              <a:rPr lang="en-US" sz="2800" b="1" dirty="0"/>
              <a:t>(+ intro to metapopulations)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Official way to declare extinction risk: Red </a:t>
            </a:r>
            <a:r>
              <a:rPr lang="en-US" dirty="0"/>
              <a:t>lists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6145838"/>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6117263"/>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6" name="Picture 2" descr="Logo mezinárodní organizace IUCN">
            <a:extLst>
              <a:ext uri="{FF2B5EF4-FFF2-40B4-BE49-F238E27FC236}">
                <a16:creationId xmlns:a16="http://schemas.microsoft.com/office/drawing/2014/main" id="{23CC8194-1D78-7AA7-3416-4322AC5AB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17363"/>
            <a:ext cx="1238250" cy="1180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A82D7C-BD3A-5193-E6AE-50D72973764D}"/>
              </a:ext>
            </a:extLst>
          </p:cNvPr>
          <p:cNvSpPr txBox="1"/>
          <p:nvPr/>
        </p:nvSpPr>
        <p:spPr>
          <a:xfrm>
            <a:off x="1210302" y="2322013"/>
            <a:ext cx="9597128" cy="4801314"/>
          </a:xfrm>
          <a:prstGeom prst="rect">
            <a:avLst/>
          </a:prstGeom>
          <a:noFill/>
        </p:spPr>
        <p:txBody>
          <a:bodyPr wrap="square" rtlCol="0">
            <a:spAutoFit/>
          </a:bodyPr>
          <a:lstStyle/>
          <a:p>
            <a:pPr>
              <a:spcAft>
                <a:spcPts val="1200"/>
              </a:spcAft>
            </a:pPr>
            <a:r>
              <a:rPr lang="en-US" dirty="0">
                <a:solidFill>
                  <a:srgbClr val="202122"/>
                </a:solidFill>
                <a:latin typeface="Arial" panose="020B0604020202020204" pitchFamily="34" charset="0"/>
              </a:rPr>
              <a:t>International Union for Conservation of Nature</a:t>
            </a:r>
          </a:p>
          <a:p>
            <a:pPr>
              <a:spcAft>
                <a:spcPts val="1200"/>
              </a:spcAft>
            </a:pPr>
            <a:r>
              <a:rPr lang="en-US" dirty="0">
                <a:solidFill>
                  <a:srgbClr val="202122"/>
                </a:solidFill>
                <a:latin typeface="Arial" panose="020B0604020202020204" pitchFamily="34" charset="0"/>
              </a:rPr>
              <a:t>1,400 member organizations, 16,000 scientists, budget of 95 m EUR in 2012, UN observer</a:t>
            </a:r>
          </a:p>
          <a:p>
            <a:pPr>
              <a:spcAft>
                <a:spcPts val="1200"/>
              </a:spcAft>
            </a:pPr>
            <a:r>
              <a:rPr lang="en-US" dirty="0">
                <a:solidFill>
                  <a:srgbClr val="202122"/>
                </a:solidFill>
                <a:latin typeface="Arial" panose="020B0604020202020204" pitchFamily="34" charset="0"/>
              </a:rPr>
              <a:t>World Conservation Congress, World Parks Congress</a:t>
            </a:r>
          </a:p>
          <a:p>
            <a:pPr>
              <a:spcAft>
                <a:spcPts val="1200"/>
              </a:spcAft>
            </a:pPr>
            <a:r>
              <a:rPr lang="en-US" dirty="0">
                <a:solidFill>
                  <a:srgbClr val="202122"/>
                </a:solidFill>
                <a:latin typeface="Arial" panose="020B0604020202020204" pitchFamily="34" charset="0"/>
              </a:rPr>
              <a:t>Members from CZ: AOPK, </a:t>
            </a:r>
            <a:r>
              <a:rPr lang="cs-CZ" dirty="0">
                <a:solidFill>
                  <a:srgbClr val="202122"/>
                </a:solidFill>
                <a:latin typeface="Arial" panose="020B0604020202020204" pitchFamily="34" charset="0"/>
              </a:rPr>
              <a:t>ČSOP, MŽP, KRNAP, UCSZOO</a:t>
            </a:r>
          </a:p>
          <a:p>
            <a:pPr>
              <a:spcAft>
                <a:spcPts val="1200"/>
              </a:spcAft>
            </a:pPr>
            <a:r>
              <a:rPr lang="en-US" dirty="0">
                <a:solidFill>
                  <a:srgbClr val="202122"/>
                </a:solidFill>
                <a:latin typeface="Arial" panose="020B0604020202020204" pitchFamily="34" charset="0"/>
              </a:rPr>
              <a:t>P</a:t>
            </a:r>
            <a:r>
              <a:rPr lang="cs-CZ" dirty="0" err="1">
                <a:solidFill>
                  <a:srgbClr val="202122"/>
                </a:solidFill>
                <a:latin typeface="Arial" panose="020B0604020202020204" pitchFamily="34" charset="0"/>
              </a:rPr>
              <a:t>roducts</a:t>
            </a:r>
            <a:r>
              <a:rPr lang="en-US" dirty="0">
                <a:solidFill>
                  <a:srgbClr val="202122"/>
                </a:solidFill>
                <a:latin typeface="Arial" panose="020B0604020202020204" pitchFamily="34" charset="0"/>
              </a:rPr>
              <a:t>: </a:t>
            </a:r>
          </a:p>
          <a:p>
            <a:pPr>
              <a:spcAft>
                <a:spcPts val="1200"/>
              </a:spcAft>
            </a:pPr>
            <a:r>
              <a:rPr lang="en-US" dirty="0">
                <a:solidFill>
                  <a:srgbClr val="202122"/>
                </a:solidFill>
                <a:latin typeface="Arial" panose="020B0604020202020204" pitchFamily="34" charset="0"/>
              </a:rPr>
              <a:t>	- IUCN red list of species – based on population size (number of individuals), trends of population size, fragmentation, habitat quality, actual or potential exploitation, </a:t>
            </a:r>
            <a:r>
              <a:rPr lang="en-US" b="1" dirty="0">
                <a:solidFill>
                  <a:srgbClr val="202122"/>
                </a:solidFill>
                <a:latin typeface="Arial" panose="020B0604020202020204" pitchFamily="34" charset="0"/>
              </a:rPr>
              <a:t>extent of occurrence (EEO)</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area of occurrence (AOO)</a:t>
            </a:r>
          </a:p>
          <a:p>
            <a:pPr>
              <a:spcAft>
                <a:spcPts val="1200"/>
              </a:spcAft>
            </a:pPr>
            <a:r>
              <a:rPr lang="en-US" dirty="0">
                <a:solidFill>
                  <a:srgbClr val="202122"/>
                </a:solidFill>
                <a:latin typeface="Arial" panose="020B0604020202020204" pitchFamily="34" charset="0"/>
              </a:rPr>
              <a:t>	- IUCN red list of ecosystems</a:t>
            </a:r>
          </a:p>
          <a:p>
            <a:pPr>
              <a:spcAft>
                <a:spcPts val="1200"/>
              </a:spcAft>
            </a:pPr>
            <a:endParaRPr lang="en-US" b="1"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9" name="Picture 8">
            <a:extLst>
              <a:ext uri="{FF2B5EF4-FFF2-40B4-BE49-F238E27FC236}">
                <a16:creationId xmlns:a16="http://schemas.microsoft.com/office/drawing/2014/main" id="{BCE8CE63-B81E-1DD8-E022-7EBD32B9BBEB}"/>
              </a:ext>
            </a:extLst>
          </p:cNvPr>
          <p:cNvPicPr>
            <a:picLocks noChangeAspect="1"/>
          </p:cNvPicPr>
          <p:nvPr/>
        </p:nvPicPr>
        <p:blipFill rotWithShape="1">
          <a:blip r:embed="rId5">
            <a:extLst>
              <a:ext uri="{28A0092B-C50C-407E-A947-70E740481C1C}">
                <a14:useLocalDpi xmlns:a14="http://schemas.microsoft.com/office/drawing/2010/main" val="0"/>
              </a:ext>
            </a:extLst>
          </a:blip>
          <a:srcRect r="67212" b="61934"/>
          <a:stretch/>
        </p:blipFill>
        <p:spPr>
          <a:xfrm>
            <a:off x="2723508" y="944890"/>
            <a:ext cx="1354630" cy="1192329"/>
          </a:xfrm>
          <a:prstGeom prst="rect">
            <a:avLst/>
          </a:prstGeom>
        </p:spPr>
      </p:pic>
    </p:spTree>
    <p:extLst>
      <p:ext uri="{BB962C8B-B14F-4D97-AF65-F5344CB8AC3E}">
        <p14:creationId xmlns:p14="http://schemas.microsoft.com/office/powerpoint/2010/main" val="31778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IUCN red </a:t>
            </a:r>
            <a:r>
              <a:rPr lang="en-US" dirty="0"/>
              <a:t>list categories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3"/>
              </a:rPr>
              <a:t>iucnredlist.org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D820FD2-425F-B81A-D68A-F3B3040D1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1068687"/>
            <a:ext cx="6164056" cy="4557215"/>
          </a:xfrm>
          <a:prstGeom prst="rect">
            <a:avLst/>
          </a:prstGeom>
        </p:spPr>
      </p:pic>
    </p:spTree>
    <p:extLst>
      <p:ext uri="{BB962C8B-B14F-4D97-AF65-F5344CB8AC3E}">
        <p14:creationId xmlns:p14="http://schemas.microsoft.com/office/powerpoint/2010/main" val="204591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There are also smaller red </a:t>
            </a:r>
            <a:r>
              <a:rPr lang="en-US" dirty="0"/>
              <a:t>lists: country-level, European level, …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5727C631-8482-0956-FF88-D022E6846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34685"/>
            <a:ext cx="8324850" cy="4712939"/>
          </a:xfrm>
          <a:prstGeom prst="rect">
            <a:avLst/>
          </a:prstGeom>
        </p:spPr>
      </p:pic>
      <p:sp>
        <p:nvSpPr>
          <p:cNvPr id="7" name="TextBox 6">
            <a:extLst>
              <a:ext uri="{FF2B5EF4-FFF2-40B4-BE49-F238E27FC236}">
                <a16:creationId xmlns:a16="http://schemas.microsoft.com/office/drawing/2014/main" id="{4627EA4E-64DF-9A30-C58E-40752D2324C5}"/>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hlinkClick r:id="rId4"/>
              </a:rPr>
              <a:t>national</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hlinkClick r:id="rId4"/>
              </a:rPr>
              <a:t>redlist.org</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8" name="Straight Connector 7">
            <a:extLst>
              <a:ext uri="{FF2B5EF4-FFF2-40B4-BE49-F238E27FC236}">
                <a16:creationId xmlns:a16="http://schemas.microsoft.com/office/drawing/2014/main" id="{551D2FD2-EAED-2B57-B4EC-3AE5C022A3E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4098" name="Picture 2" descr="European Red List of Butterflies | IUCN">
            <a:extLst>
              <a:ext uri="{FF2B5EF4-FFF2-40B4-BE49-F238E27FC236}">
                <a16:creationId xmlns:a16="http://schemas.microsoft.com/office/drawing/2014/main" id="{A6E27A11-4272-5621-802F-163BEEDF6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4874" y="934685"/>
            <a:ext cx="3274853" cy="4748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38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4524315"/>
          </a:xfrm>
          <a:prstGeom prst="rect">
            <a:avLst/>
          </a:prstGeom>
          <a:noFill/>
        </p:spPr>
        <p:txBody>
          <a:bodyPr wrap="square" rtlCol="0">
            <a:spAutoFit/>
          </a:bodyPr>
          <a:lstStyle/>
          <a:p>
            <a:r>
              <a:rPr lang="en-US" dirty="0"/>
              <a:t>What is extinction, extirpation, and extinction risk</a:t>
            </a:r>
          </a:p>
          <a:p>
            <a:endParaRPr lang="en-US" dirty="0"/>
          </a:p>
          <a:p>
            <a:r>
              <a:rPr lang="en-US" dirty="0"/>
              <a:t>Name 2 cases of extinction, 2 cases of extirpation, and 2 species in the risk of extinction (not examples from this talk)</a:t>
            </a:r>
          </a:p>
          <a:p>
            <a:endParaRPr lang="en-US" dirty="0"/>
          </a:p>
          <a:p>
            <a:r>
              <a:rPr lang="en-US" dirty="0"/>
              <a:t>What are the main species traits affecting extinction risk</a:t>
            </a:r>
          </a:p>
          <a:p>
            <a:endParaRPr lang="en-US" dirty="0"/>
          </a:p>
          <a:p>
            <a:r>
              <a:rPr lang="en-US" dirty="0"/>
              <a:t>That AOO and EOO play a key role in assessment of extinction risk</a:t>
            </a:r>
          </a:p>
          <a:p>
            <a:endParaRPr lang="en-US" dirty="0"/>
          </a:p>
          <a:p>
            <a:r>
              <a:rPr lang="en-US" dirty="0"/>
              <a:t>The main authority in extinction risk assessment is IUCN</a:t>
            </a:r>
          </a:p>
          <a:p>
            <a:endParaRPr lang="en-US" dirty="0"/>
          </a:p>
          <a:p>
            <a:r>
              <a:rPr lang="en-US" dirty="0"/>
              <a:t>You should know the main risk categories</a:t>
            </a:r>
          </a:p>
          <a:p>
            <a:endParaRPr lang="en-US" dirty="0"/>
          </a:p>
          <a:p>
            <a:r>
              <a:rPr lang="en-US" dirty="0"/>
              <a:t>You should know what is a red list</a:t>
            </a:r>
          </a:p>
          <a:p>
            <a:endParaRPr lang="en-US" dirty="0"/>
          </a:p>
          <a:p>
            <a:endParaRPr lang="en-US" dirty="0"/>
          </a:p>
        </p:txBody>
      </p:sp>
    </p:spTree>
    <p:extLst>
      <p:ext uri="{BB962C8B-B14F-4D97-AF65-F5344CB8AC3E}">
        <p14:creationId xmlns:p14="http://schemas.microsoft.com/office/powerpoint/2010/main" val="219128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contractions and collapses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species go extinct?</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19599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Mammal &amp; large carnivore ranges: 1500 AD - present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Wolf &amp; Ripple (2017)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Proc. R. Soc. B</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074" name="Picture 2" descr="Figure 1.">
            <a:extLst>
              <a:ext uri="{FF2B5EF4-FFF2-40B4-BE49-F238E27FC236}">
                <a16:creationId xmlns:a16="http://schemas.microsoft.com/office/drawing/2014/main" id="{99130449-1E00-2A94-28D7-2CD2AF559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724" y="741486"/>
            <a:ext cx="5737697" cy="5737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7EB885-19F5-32A0-2791-A75A5563B64C}"/>
              </a:ext>
            </a:extLst>
          </p:cNvPr>
          <p:cNvSpPr txBox="1"/>
          <p:nvPr/>
        </p:nvSpPr>
        <p:spPr>
          <a:xfrm>
            <a:off x="1333500" y="1215957"/>
            <a:ext cx="3326049" cy="4247317"/>
          </a:xfrm>
          <a:prstGeom prst="rect">
            <a:avLst/>
          </a:prstGeom>
          <a:noFill/>
        </p:spPr>
        <p:txBody>
          <a:bodyPr wrap="square" rtlCol="0">
            <a:spAutoFit/>
          </a:bodyPr>
          <a:lstStyle/>
          <a:p>
            <a:r>
              <a:rPr lang="en-US" dirty="0"/>
              <a:t>173 terrestrial mammals have lost &gt; 50% of native range. Most severe losses in areas with high population density (Ceballos &amp; Ehrlich 2002).</a:t>
            </a:r>
          </a:p>
          <a:p>
            <a:endParaRPr lang="en-US" dirty="0"/>
          </a:p>
          <a:p>
            <a:r>
              <a:rPr lang="en-US" dirty="0"/>
              <a:t>In North America, 17 out of 43 large ungulates underwent contractions of &gt; 20% (</a:t>
            </a:r>
            <a:r>
              <a:rPr lang="en-US" dirty="0" err="1"/>
              <a:t>Laliberte</a:t>
            </a:r>
            <a:r>
              <a:rPr lang="en-US" dirty="0"/>
              <a:t> &amp; Ripple 2004).</a:t>
            </a:r>
          </a:p>
          <a:p>
            <a:endParaRPr lang="en-US" dirty="0"/>
          </a:p>
          <a:p>
            <a:r>
              <a:rPr lang="en-US" dirty="0"/>
              <a:t>Less then 21% land retains its historic range of &gt; 20 kg mammals (Morrison et al. 2007).</a:t>
            </a:r>
          </a:p>
        </p:txBody>
      </p:sp>
    </p:spTree>
    <p:extLst>
      <p:ext uri="{BB962C8B-B14F-4D97-AF65-F5344CB8AC3E}">
        <p14:creationId xmlns:p14="http://schemas.microsoft.com/office/powerpoint/2010/main" val="35125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362F9-D071-C584-9A3E-43C1040FB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BBF31-2575-0BC3-DE48-30DD094960D3}"/>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drives current range contractions?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32C0DE53-10D2-0554-0802-20FFB79EFC6A}"/>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6" name="Footer Placeholder 5">
            <a:extLst>
              <a:ext uri="{FF2B5EF4-FFF2-40B4-BE49-F238E27FC236}">
                <a16:creationId xmlns:a16="http://schemas.microsoft.com/office/drawing/2014/main" id="{DCF8DD9A-CFCB-F003-96BF-4A473E19A72A}"/>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D7134F3E-F5FB-EBD6-17D0-16E7FB41716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3124090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Global avian extinctions – it’s mostly islands and cats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pic>
        <p:nvPicPr>
          <p:cNvPr id="8" name="Picture 7">
            <a:extLst>
              <a:ext uri="{FF2B5EF4-FFF2-40B4-BE49-F238E27FC236}">
                <a16:creationId xmlns:a16="http://schemas.microsoft.com/office/drawing/2014/main" id="{A8141646-21DC-57B1-DE64-CD7A23690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675" y="1462686"/>
            <a:ext cx="4768325" cy="3932627"/>
          </a:xfrm>
          <a:prstGeom prst="rect">
            <a:avLst/>
          </a:prstGeom>
        </p:spPr>
      </p:pic>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Szabo et al. (2012)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PLoS</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One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67B6215-6EA1-D8DF-373E-EFA5F779B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4687" y="1584279"/>
            <a:ext cx="5441490" cy="2833929"/>
          </a:xfrm>
          <a:prstGeom prst="rect">
            <a:avLst/>
          </a:prstGeom>
        </p:spPr>
      </p:pic>
      <p:sp>
        <p:nvSpPr>
          <p:cNvPr id="15" name="TextBox 14">
            <a:extLst>
              <a:ext uri="{FF2B5EF4-FFF2-40B4-BE49-F238E27FC236}">
                <a16:creationId xmlns:a16="http://schemas.microsoft.com/office/drawing/2014/main" id="{45BE68FB-5AD5-4B78-909D-2C883BA4F046}"/>
              </a:ext>
            </a:extLst>
          </p:cNvPr>
          <p:cNvSpPr txBox="1"/>
          <p:nvPr/>
        </p:nvSpPr>
        <p:spPr>
          <a:xfrm>
            <a:off x="2675106" y="965353"/>
            <a:ext cx="2313454" cy="369332"/>
          </a:xfrm>
          <a:prstGeom prst="rect">
            <a:avLst/>
          </a:prstGeom>
          <a:noFill/>
        </p:spPr>
        <p:txBody>
          <a:bodyPr wrap="none" rtlCol="0">
            <a:spAutoFit/>
          </a:bodyPr>
          <a:lstStyle/>
          <a:p>
            <a:r>
              <a:rPr lang="en-US" dirty="0"/>
              <a:t>Extinctions by realm</a:t>
            </a:r>
          </a:p>
        </p:txBody>
      </p:sp>
      <p:sp>
        <p:nvSpPr>
          <p:cNvPr id="16" name="TextBox 15">
            <a:extLst>
              <a:ext uri="{FF2B5EF4-FFF2-40B4-BE49-F238E27FC236}">
                <a16:creationId xmlns:a16="http://schemas.microsoft.com/office/drawing/2014/main" id="{88F06DD7-8E49-E99B-E537-CC35A4313858}"/>
              </a:ext>
            </a:extLst>
          </p:cNvPr>
          <p:cNvSpPr txBox="1"/>
          <p:nvPr/>
        </p:nvSpPr>
        <p:spPr>
          <a:xfrm>
            <a:off x="7594060" y="993703"/>
            <a:ext cx="2287806" cy="369332"/>
          </a:xfrm>
          <a:prstGeom prst="rect">
            <a:avLst/>
          </a:prstGeom>
          <a:noFill/>
        </p:spPr>
        <p:txBody>
          <a:bodyPr wrap="none" rtlCol="0">
            <a:spAutoFit/>
          </a:bodyPr>
          <a:lstStyle/>
          <a:p>
            <a:r>
              <a:rPr lang="en-US" dirty="0"/>
              <a:t>Extinctions by cause</a:t>
            </a:r>
          </a:p>
        </p:txBody>
      </p:sp>
      <p:pic>
        <p:nvPicPr>
          <p:cNvPr id="4098" name="Picture 2">
            <a:extLst>
              <a:ext uri="{FF2B5EF4-FFF2-40B4-BE49-F238E27FC236}">
                <a16:creationId xmlns:a16="http://schemas.microsoft.com/office/drawing/2014/main" id="{EEE3D19A-BBD5-8048-3540-E7E6077A2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98" y="4466114"/>
            <a:ext cx="1963330" cy="130828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lternativní popis obrázku chybí">
            <a:extLst>
              <a:ext uri="{FF2B5EF4-FFF2-40B4-BE49-F238E27FC236}">
                <a16:creationId xmlns:a16="http://schemas.microsoft.com/office/drawing/2014/main" id="{ADE6F0E1-C6DD-FEAA-8C70-610DCC560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9644" y="4466114"/>
            <a:ext cx="1963331" cy="130161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lternativní popis obrázku chybí">
            <a:extLst>
              <a:ext uri="{FF2B5EF4-FFF2-40B4-BE49-F238E27FC236}">
                <a16:creationId xmlns:a16="http://schemas.microsoft.com/office/drawing/2014/main" id="{A7F4C8F8-FB34-35BC-CB13-CB50C28303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2974" y="4466114"/>
            <a:ext cx="1735488" cy="130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256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Main drivers of range contractions and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2" y="5938574"/>
            <a:ext cx="558086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Pereira et al. (2012)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Annual Rev. Env. Res.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509EC95-61DC-5B03-73F5-0B2B42144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062" y="1221420"/>
            <a:ext cx="4763956" cy="4880574"/>
          </a:xfrm>
          <a:prstGeom prst="rect">
            <a:avLst/>
          </a:prstGeom>
        </p:spPr>
      </p:pic>
      <p:pic>
        <p:nvPicPr>
          <p:cNvPr id="10" name="Picture 9">
            <a:extLst>
              <a:ext uri="{FF2B5EF4-FFF2-40B4-BE49-F238E27FC236}">
                <a16:creationId xmlns:a16="http://schemas.microsoft.com/office/drawing/2014/main" id="{663997BE-E86F-A7D3-36A3-690FB6426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1295475"/>
            <a:ext cx="5715000" cy="4000084"/>
          </a:xfrm>
          <a:prstGeom prst="rect">
            <a:avLst/>
          </a:prstGeom>
        </p:spPr>
      </p:pic>
      <p:sp>
        <p:nvSpPr>
          <p:cNvPr id="12" name="TextBox 11">
            <a:extLst>
              <a:ext uri="{FF2B5EF4-FFF2-40B4-BE49-F238E27FC236}">
                <a16:creationId xmlns:a16="http://schemas.microsoft.com/office/drawing/2014/main" id="{8A4AAF0A-8728-C479-72FA-8904AA71BC5C}"/>
              </a:ext>
            </a:extLst>
          </p:cNvPr>
          <p:cNvSpPr txBox="1"/>
          <p:nvPr/>
        </p:nvSpPr>
        <p:spPr>
          <a:xfrm>
            <a:off x="2461638" y="1295475"/>
            <a:ext cx="1774845" cy="369332"/>
          </a:xfrm>
          <a:prstGeom prst="rect">
            <a:avLst/>
          </a:prstGeom>
          <a:noFill/>
        </p:spPr>
        <p:txBody>
          <a:bodyPr wrap="none" rtlCol="0">
            <a:spAutoFit/>
          </a:bodyPr>
          <a:lstStyle/>
          <a:p>
            <a:r>
              <a:rPr lang="en-US" dirty="0"/>
              <a:t>Threats by time</a:t>
            </a:r>
          </a:p>
        </p:txBody>
      </p:sp>
      <p:sp>
        <p:nvSpPr>
          <p:cNvPr id="13" name="TextBox 12">
            <a:extLst>
              <a:ext uri="{FF2B5EF4-FFF2-40B4-BE49-F238E27FC236}">
                <a16:creationId xmlns:a16="http://schemas.microsoft.com/office/drawing/2014/main" id="{F99F0B0F-D80C-7DE5-5C9A-8381B65F06E3}"/>
              </a:ext>
            </a:extLst>
          </p:cNvPr>
          <p:cNvSpPr txBox="1"/>
          <p:nvPr/>
        </p:nvSpPr>
        <p:spPr>
          <a:xfrm>
            <a:off x="7996981" y="1295475"/>
            <a:ext cx="3275256" cy="369332"/>
          </a:xfrm>
          <a:prstGeom prst="rect">
            <a:avLst/>
          </a:prstGeom>
          <a:noFill/>
        </p:spPr>
        <p:txBody>
          <a:bodyPr wrap="none" rtlCol="0">
            <a:spAutoFit/>
          </a:bodyPr>
          <a:lstStyle/>
          <a:p>
            <a:r>
              <a:rPr lang="en-US" dirty="0"/>
              <a:t>Threatened species by drivers</a:t>
            </a:r>
          </a:p>
        </p:txBody>
      </p:sp>
    </p:spTree>
    <p:extLst>
      <p:ext uri="{BB962C8B-B14F-4D97-AF65-F5344CB8AC3E}">
        <p14:creationId xmlns:p14="http://schemas.microsoft.com/office/powerpoint/2010/main" val="348084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sz="2400" dirty="0"/>
              <a:t>How do ranges contract? Geometry of range collapses</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Gaston et al. (2003)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structure and dynamics of species’ geographic ranges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DC58A7E-909E-DE4A-8779-47775EF5D3D1}"/>
              </a:ext>
            </a:extLst>
          </p:cNvPr>
          <p:cNvSpPr txBox="1"/>
          <p:nvPr/>
        </p:nvSpPr>
        <p:spPr>
          <a:xfrm>
            <a:off x="1333501" y="1095375"/>
            <a:ext cx="9791700" cy="2031325"/>
          </a:xfrm>
          <a:prstGeom prst="rect">
            <a:avLst/>
          </a:prstGeom>
          <a:noFill/>
        </p:spPr>
        <p:txBody>
          <a:bodyPr wrap="square" rtlCol="0">
            <a:spAutoFit/>
          </a:bodyPr>
          <a:lstStyle/>
          <a:p>
            <a:pPr marL="342900" indent="-342900">
              <a:buAutoNum type="alphaUcPeriod"/>
            </a:pPr>
            <a:r>
              <a:rPr lang="en-US" dirty="0"/>
              <a:t>R. Wallace (1876) “</a:t>
            </a:r>
            <a:r>
              <a:rPr lang="en-US" i="1" dirty="0"/>
              <a:t>On a continent, the process of extinction will take effect on the circumference of the area of distribution, because it is there that the species comes to contact with such adverse conditions or competing forms as prevent it from advancing further.</a:t>
            </a:r>
            <a:r>
              <a:rPr lang="en-US" dirty="0"/>
              <a:t>”</a:t>
            </a:r>
          </a:p>
          <a:p>
            <a:endParaRPr lang="en-US" dirty="0"/>
          </a:p>
          <a:p>
            <a:r>
              <a:rPr lang="en-US" dirty="0"/>
              <a:t>“</a:t>
            </a:r>
            <a:r>
              <a:rPr lang="en-US" b="1" dirty="0"/>
              <a:t>Melting range hypothesis</a:t>
            </a:r>
            <a:r>
              <a:rPr lang="en-US" dirty="0"/>
              <a:t>” – Gaston et al. (2003) equal decline everywhere, with last populations around the center</a:t>
            </a:r>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3865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Geographic range vs </a:t>
            </a:r>
            <a:r>
              <a:rPr lang="en-US" b="1" dirty="0">
                <a:solidFill>
                  <a:schemeClr val="bg1">
                    <a:lumMod val="85000"/>
                  </a:schemeClr>
                </a:solidFill>
              </a:rPr>
              <a:t>extinction risk </a:t>
            </a:r>
            <a:r>
              <a:rPr lang="en-US" dirty="0">
                <a:solidFill>
                  <a:schemeClr val="bg1">
                    <a:lumMod val="85000"/>
                  </a:schemeClr>
                </a:solidFill>
              </a:rPr>
              <a:t>and conservation status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How small ranges make species vulnerable</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4" descr="Historic vs Present Geographical Distribution of Lions">
            <a:extLst>
              <a:ext uri="{FF2B5EF4-FFF2-40B4-BE49-F238E27FC236}">
                <a16:creationId xmlns:a16="http://schemas.microsoft.com/office/drawing/2014/main" id="{EE9C9325-08F8-1FEC-F645-23E4CC55D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3EBFF671-8FBF-5C74-0182-18C00F3FA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075" y="949007"/>
            <a:ext cx="5969000" cy="498956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B70B3F3-5ADB-7823-C9E5-6E3F786341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A6CB5E-A329-896C-49F1-B62072918614}"/>
              </a:ext>
            </a:extLst>
          </p:cNvPr>
          <p:cNvSpPr txBox="1"/>
          <p:nvPr/>
        </p:nvSpPr>
        <p:spPr>
          <a:xfrm>
            <a:off x="3734698" y="5434154"/>
            <a:ext cx="1492716" cy="369332"/>
          </a:xfrm>
          <a:prstGeom prst="rect">
            <a:avLst/>
          </a:prstGeom>
          <a:noFill/>
        </p:spPr>
        <p:txBody>
          <a:bodyPr wrap="none" rtlCol="0">
            <a:spAutoFit/>
          </a:bodyPr>
          <a:lstStyle/>
          <a:p>
            <a:r>
              <a:rPr lang="en-US" i="1" dirty="0"/>
              <a:t>Panthera </a:t>
            </a:r>
            <a:r>
              <a:rPr lang="en-US" i="1" dirty="0" err="1"/>
              <a:t>leo</a:t>
            </a:r>
            <a:endParaRPr lang="en-US" dirty="0"/>
          </a:p>
        </p:txBody>
      </p:sp>
    </p:spTree>
    <p:extLst>
      <p:ext uri="{BB962C8B-B14F-4D97-AF65-F5344CB8AC3E}">
        <p14:creationId xmlns:p14="http://schemas.microsoft.com/office/powerpoint/2010/main" val="239460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Empirical support for the melting range hypothesis is mixed</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6A86FE51-3BEF-831A-09B6-D452CDB04D52}"/>
              </a:ext>
            </a:extLst>
          </p:cNvPr>
          <p:cNvSpPr txBox="1"/>
          <p:nvPr/>
        </p:nvSpPr>
        <p:spPr>
          <a:xfrm>
            <a:off x="1333500" y="1276350"/>
            <a:ext cx="4610099" cy="1477328"/>
          </a:xfrm>
          <a:prstGeom prst="rect">
            <a:avLst/>
          </a:prstGeom>
          <a:noFill/>
        </p:spPr>
        <p:txBody>
          <a:bodyPr wrap="square" rtlCol="0">
            <a:spAutoFit/>
          </a:bodyPr>
          <a:lstStyle/>
          <a:p>
            <a:r>
              <a:rPr lang="en-US" dirty="0"/>
              <a:t>Iconic examples of species that persist around the edges:</a:t>
            </a:r>
          </a:p>
          <a:p>
            <a:pPr marL="285750" indent="-285750">
              <a:buFont typeface="Arial" panose="020B0604020202020204" pitchFamily="34" charset="0"/>
              <a:buChar char="•"/>
            </a:pPr>
            <a:r>
              <a:rPr lang="en-US" dirty="0"/>
              <a:t>Giant panda (</a:t>
            </a:r>
            <a:r>
              <a:rPr lang="en-US" i="1" dirty="0"/>
              <a:t>Ailuropoda melanoleuca</a:t>
            </a:r>
            <a:r>
              <a:rPr lang="en-US" dirty="0"/>
              <a:t>)</a:t>
            </a:r>
          </a:p>
          <a:p>
            <a:pPr marL="285750" indent="-285750">
              <a:buFont typeface="Arial" panose="020B0604020202020204" pitchFamily="34" charset="0"/>
              <a:buChar char="•"/>
            </a:pPr>
            <a:r>
              <a:rPr lang="en-US" dirty="0"/>
              <a:t>Red wolf (</a:t>
            </a:r>
            <a:r>
              <a:rPr lang="en-US" i="1" dirty="0"/>
              <a:t>Canis rufus</a:t>
            </a:r>
            <a:r>
              <a:rPr lang="en-US" dirty="0"/>
              <a:t>)</a:t>
            </a:r>
          </a:p>
          <a:p>
            <a:pPr marL="285750" indent="-285750">
              <a:buFont typeface="Arial" panose="020B0604020202020204" pitchFamily="34" charset="0"/>
              <a:buChar char="•"/>
            </a:pPr>
            <a:r>
              <a:rPr lang="en-US" dirty="0"/>
              <a:t>Whooping crane (</a:t>
            </a:r>
            <a:r>
              <a:rPr lang="en-US" i="1" dirty="0"/>
              <a:t>Grus americana</a:t>
            </a:r>
            <a:r>
              <a:rPr lang="en-US" dirty="0"/>
              <a:t>)</a:t>
            </a:r>
          </a:p>
        </p:txBody>
      </p:sp>
      <p:pic>
        <p:nvPicPr>
          <p:cNvPr id="10" name="Picture 9">
            <a:extLst>
              <a:ext uri="{FF2B5EF4-FFF2-40B4-BE49-F238E27FC236}">
                <a16:creationId xmlns:a16="http://schemas.microsoft.com/office/drawing/2014/main" id="{D12BB8A3-E503-3FB2-BA93-F7F60D655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767296"/>
            <a:ext cx="5407272" cy="5724525"/>
          </a:xfrm>
          <a:prstGeom prst="rect">
            <a:avLst/>
          </a:prstGeom>
        </p:spPr>
      </p:pic>
    </p:spTree>
    <p:extLst>
      <p:ext uri="{BB962C8B-B14F-4D97-AF65-F5344CB8AC3E}">
        <p14:creationId xmlns:p14="http://schemas.microsoft.com/office/powerpoint/2010/main" val="2279875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Neotropical carnivores</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Grattarola et al. (2024)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Glob. Ecol. </a:t>
            </a:r>
            <a:r>
              <a:rPr lang="en-US" sz="1600" b="0" i="1"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Conserv</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a:extLst>
              <a:ext uri="{FF2B5EF4-FFF2-40B4-BE49-F238E27FC236}">
                <a16:creationId xmlns:a16="http://schemas.microsoft.com/office/drawing/2014/main" id="{2B09715F-61E3-07AD-FC76-ED49BB1A2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796783"/>
            <a:ext cx="7030084" cy="5360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lorencia Grattarola">
            <a:extLst>
              <a:ext uri="{FF2B5EF4-FFF2-40B4-BE49-F238E27FC236}">
                <a16:creationId xmlns:a16="http://schemas.microsoft.com/office/drawing/2014/main" id="{B64D5CAE-EEB0-BA32-7B42-99E972344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100" y="4204815"/>
            <a:ext cx="1523183" cy="152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12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Species undergoing </a:t>
            </a:r>
            <a:r>
              <a:rPr lang="en-US"/>
              <a:t>range collapse </a:t>
            </a:r>
            <a:r>
              <a:rPr lang="en-US" dirty="0"/>
              <a:t>have different OAR* </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1C4607D7-B92B-5444-249F-63C221BF199D}"/>
              </a:ext>
            </a:extLst>
          </p:cNvPr>
          <p:cNvSpPr txBox="1"/>
          <p:nvPr/>
        </p:nvSpPr>
        <p:spPr>
          <a:xfrm>
            <a:off x="294641" y="5938574"/>
            <a:ext cx="73539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See previous lecture, and also Wilson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Nature</a:t>
            </a:r>
          </a:p>
        </p:txBody>
      </p:sp>
      <p:cxnSp>
        <p:nvCxnSpPr>
          <p:cNvPr id="11" name="Straight Connector 10">
            <a:extLst>
              <a:ext uri="{FF2B5EF4-FFF2-40B4-BE49-F238E27FC236}">
                <a16:creationId xmlns:a16="http://schemas.microsoft.com/office/drawing/2014/main" id="{7D283AFD-0FA1-F3ED-BA4B-57E03C7E349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A1FE9DD-F16C-6CFC-5603-6F35D085249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43600" y="910749"/>
            <a:ext cx="3769874" cy="5437619"/>
          </a:xfrm>
          <a:prstGeom prst="rect">
            <a:avLst/>
          </a:prstGeom>
        </p:spPr>
      </p:pic>
      <p:pic>
        <p:nvPicPr>
          <p:cNvPr id="7" name="Picture 6">
            <a:extLst>
              <a:ext uri="{FF2B5EF4-FFF2-40B4-BE49-F238E27FC236}">
                <a16:creationId xmlns:a16="http://schemas.microsoft.com/office/drawing/2014/main" id="{24ED2B61-9209-D3A8-3C2B-50EADB79697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275201" y="1099261"/>
            <a:ext cx="4495118" cy="2139239"/>
          </a:xfrm>
          <a:prstGeom prst="rect">
            <a:avLst/>
          </a:prstGeom>
        </p:spPr>
      </p:pic>
    </p:spTree>
    <p:extLst>
      <p:ext uri="{BB962C8B-B14F-4D97-AF65-F5344CB8AC3E}">
        <p14:creationId xmlns:p14="http://schemas.microsoft.com/office/powerpoint/2010/main" val="1169176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You should know that</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8"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D7557477-34DD-15E2-E4ED-1526636BB2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889653CF-82B8-3D96-8E69-89423D282BBB}"/>
              </a:ext>
            </a:extLst>
          </p:cNvPr>
          <p:cNvSpPr txBox="1"/>
          <p:nvPr/>
        </p:nvSpPr>
        <p:spPr>
          <a:xfrm>
            <a:off x="1333501" y="1095375"/>
            <a:ext cx="9791700" cy="4247317"/>
          </a:xfrm>
          <a:prstGeom prst="rect">
            <a:avLst/>
          </a:prstGeom>
          <a:noFill/>
        </p:spPr>
        <p:txBody>
          <a:bodyPr wrap="square" rtlCol="0">
            <a:spAutoFit/>
          </a:bodyPr>
          <a:lstStyle/>
          <a:p>
            <a:r>
              <a:rPr lang="en-US" dirty="0"/>
              <a:t>Range collapses, local extinctions, range contractions, and entire losses of ranges (global extinctions) are widespread, yet difficult to quantify. Reason: It’s difficult to determine that something disappeared completely.</a:t>
            </a:r>
          </a:p>
          <a:p>
            <a:endParaRPr lang="en-US" dirty="0"/>
          </a:p>
          <a:p>
            <a:r>
              <a:rPr lang="en-US" dirty="0"/>
              <a:t>By far the most documented range collapses and extinctions happen on islands.</a:t>
            </a:r>
          </a:p>
          <a:p>
            <a:endParaRPr lang="en-US" dirty="0"/>
          </a:p>
          <a:p>
            <a:r>
              <a:rPr lang="en-US" dirty="0"/>
              <a:t>Range collapses happen in many ways. There is no wide support that the center of the range disappears last.</a:t>
            </a:r>
          </a:p>
          <a:p>
            <a:endParaRPr lang="en-US" dirty="0"/>
          </a:p>
          <a:p>
            <a:r>
              <a:rPr lang="en-US" dirty="0"/>
              <a:t>Main drivers of range collapses are habitat loss, exploitation, and invasive species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736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Range expansions</a:t>
            </a:r>
            <a:endParaRPr lang="cs-CZ" dirty="0">
              <a:solidFill>
                <a:schemeClr val="bg1">
                  <a:lumMod val="85000"/>
                </a:schemeClr>
              </a:solidFill>
            </a:endParaRPr>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98973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B8D5F5B-475B-2C95-DCF8-9D0DE16713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864777"/>
            <a:ext cx="7138262" cy="4711181"/>
          </a:xfrm>
          <a:prstGeom prst="rect">
            <a:avLst/>
          </a:prstGeom>
        </p:spPr>
      </p:pic>
    </p:spTree>
    <p:extLst>
      <p:ext uri="{BB962C8B-B14F-4D97-AF65-F5344CB8AC3E}">
        <p14:creationId xmlns:p14="http://schemas.microsoft.com/office/powerpoint/2010/main" val="3991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7A5D11-5B8F-C3FD-B5DF-D85C21AEC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54634"/>
            <a:ext cx="7048500" cy="4736303"/>
          </a:xfrm>
          <a:prstGeom prst="rect">
            <a:avLst/>
          </a:prstGeom>
        </p:spPr>
      </p:pic>
      <p:sp>
        <p:nvSpPr>
          <p:cNvPr id="9" name="TextBox 8">
            <a:extLst>
              <a:ext uri="{FF2B5EF4-FFF2-40B4-BE49-F238E27FC236}">
                <a16:creationId xmlns:a16="http://schemas.microsoft.com/office/drawing/2014/main" id="{24B2E6CF-C7AC-881B-B66C-739DCCDC8061}"/>
              </a:ext>
            </a:extLst>
          </p:cNvPr>
          <p:cNvSpPr txBox="1"/>
          <p:nvPr/>
        </p:nvSpPr>
        <p:spPr>
          <a:xfrm>
            <a:off x="8534400" y="954634"/>
            <a:ext cx="2838450" cy="1754326"/>
          </a:xfrm>
          <a:prstGeom prst="rect">
            <a:avLst/>
          </a:prstGeom>
          <a:noFill/>
        </p:spPr>
        <p:txBody>
          <a:bodyPr wrap="square" rtlCol="0">
            <a:spAutoFit/>
          </a:bodyPr>
          <a:lstStyle/>
          <a:p>
            <a:r>
              <a:rPr lang="en-US" i="1" dirty="0"/>
              <a:t>Ondatra zibethica</a:t>
            </a:r>
          </a:p>
          <a:p>
            <a:r>
              <a:rPr lang="en-US" dirty="0"/>
              <a:t>(American muskrat)</a:t>
            </a:r>
          </a:p>
          <a:p>
            <a:endParaRPr lang="en-US" dirty="0"/>
          </a:p>
          <a:p>
            <a:r>
              <a:rPr lang="en-US" dirty="0"/>
              <a:t>First introduction in 1905 in Prague</a:t>
            </a:r>
          </a:p>
          <a:p>
            <a:endParaRPr lang="en-US" dirty="0"/>
          </a:p>
        </p:txBody>
      </p:sp>
    </p:spTree>
    <p:extLst>
      <p:ext uri="{BB962C8B-B14F-4D97-AF65-F5344CB8AC3E}">
        <p14:creationId xmlns:p14="http://schemas.microsoft.com/office/powerpoint/2010/main" val="3842257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 – usually a continuous spread</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Maps: </a:t>
            </a: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Lomolino</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et al. (2010)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Biogeography</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1B8E4C6-8E43-3D35-E8F7-7437B240EB8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33499" y="943910"/>
            <a:ext cx="7436949" cy="4681996"/>
          </a:xfrm>
          <a:prstGeom prst="rect">
            <a:avLst/>
          </a:prstGeom>
        </p:spPr>
      </p:pic>
      <p:sp>
        <p:nvSpPr>
          <p:cNvPr id="3" name="TextBox 2">
            <a:extLst>
              <a:ext uri="{FF2B5EF4-FFF2-40B4-BE49-F238E27FC236}">
                <a16:creationId xmlns:a16="http://schemas.microsoft.com/office/drawing/2014/main" id="{916B9877-48C0-2ACA-5319-39E6485E486C}"/>
              </a:ext>
            </a:extLst>
          </p:cNvPr>
          <p:cNvSpPr txBox="1"/>
          <p:nvPr/>
        </p:nvSpPr>
        <p:spPr>
          <a:xfrm>
            <a:off x="8938360" y="4895850"/>
            <a:ext cx="1920141" cy="646331"/>
          </a:xfrm>
          <a:prstGeom prst="rect">
            <a:avLst/>
          </a:prstGeom>
          <a:noFill/>
        </p:spPr>
        <p:txBody>
          <a:bodyPr wrap="none" rtlCol="0">
            <a:spAutoFit/>
          </a:bodyPr>
          <a:lstStyle/>
          <a:p>
            <a:r>
              <a:rPr lang="en-US" i="1" dirty="0" err="1"/>
              <a:t>Lythrum</a:t>
            </a:r>
            <a:r>
              <a:rPr lang="en-US" i="1" dirty="0"/>
              <a:t> </a:t>
            </a:r>
            <a:r>
              <a:rPr lang="en-US" i="1" dirty="0" err="1"/>
              <a:t>salicaria</a:t>
            </a:r>
            <a:endParaRPr lang="en-US" i="1" dirty="0"/>
          </a:p>
          <a:p>
            <a:r>
              <a:rPr lang="en-US" dirty="0"/>
              <a:t>(</a:t>
            </a:r>
            <a:r>
              <a:rPr lang="en-US" dirty="0" err="1"/>
              <a:t>Kyprej</a:t>
            </a:r>
            <a:r>
              <a:rPr lang="en-US" dirty="0"/>
              <a:t> </a:t>
            </a:r>
            <a:r>
              <a:rPr lang="en-US" dirty="0" err="1"/>
              <a:t>vrbice</a:t>
            </a:r>
            <a:r>
              <a:rPr lang="en-US" dirty="0"/>
              <a:t>)</a:t>
            </a:r>
          </a:p>
        </p:txBody>
      </p:sp>
    </p:spTree>
    <p:extLst>
      <p:ext uri="{BB962C8B-B14F-4D97-AF65-F5344CB8AC3E}">
        <p14:creationId xmlns:p14="http://schemas.microsoft.com/office/powerpoint/2010/main" val="1326226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Invasive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67942"/>
          </a:xfrm>
          <a:prstGeom prst="rect">
            <a:avLst/>
          </a:prstGeom>
          <a:noFill/>
          <a:ln>
            <a:noFill/>
          </a:ln>
        </p:spPr>
        <p:txBody>
          <a:bodyPr vert="horz" wrap="square" lIns="90000" tIns="45000" rIns="90000" bIns="45000" anchorCtr="0" compatLnSpc="0">
            <a:spAutoFit/>
          </a:bodyPr>
          <a:lstStyle/>
          <a:p>
            <a:pPr algn="l"/>
            <a:r>
              <a:rPr lang="en-US" b="0" i="0" dirty="0" err="1">
                <a:solidFill>
                  <a:srgbClr val="111111"/>
                </a:solidFill>
                <a:effectLst/>
                <a:latin typeface="Roboto" panose="02000000000000000000" pitchFamily="2" charset="0"/>
              </a:rPr>
              <a:t>Boudouresque</a:t>
            </a:r>
            <a:r>
              <a:rPr lang="en-US" b="0" i="0" dirty="0">
                <a:solidFill>
                  <a:srgbClr val="111111"/>
                </a:solidFill>
                <a:effectLst/>
                <a:latin typeface="Roboto" panose="02000000000000000000" pitchFamily="2" charset="0"/>
              </a:rPr>
              <a:t> et al. (2005)</a:t>
            </a: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5EE2FA0-AA76-1A02-029F-510E3667D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947606"/>
            <a:ext cx="6927799" cy="4678302"/>
          </a:xfrm>
          <a:prstGeom prst="rect">
            <a:avLst/>
          </a:prstGeom>
        </p:spPr>
      </p:pic>
    </p:spTree>
    <p:extLst>
      <p:ext uri="{BB962C8B-B14F-4D97-AF65-F5344CB8AC3E}">
        <p14:creationId xmlns:p14="http://schemas.microsoft.com/office/powerpoint/2010/main" val="340150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2416046"/>
          </a:xfrm>
          <a:prstGeom prst="rect">
            <a:avLst/>
          </a:prstGeom>
          <a:noFill/>
        </p:spPr>
        <p:txBody>
          <a:bodyPr wrap="square" rtlCol="0">
            <a:spAutoFit/>
          </a:bodyPr>
          <a:lstStyle/>
          <a:p>
            <a:pPr>
              <a:spcAft>
                <a:spcPts val="600"/>
              </a:spcAft>
            </a:pPr>
            <a:r>
              <a:rPr lang="en-US" b="1" dirty="0">
                <a:solidFill>
                  <a:srgbClr val="202122"/>
                </a:solidFill>
                <a:latin typeface="Arial" panose="020B0604020202020204" pitchFamily="34" charset="0"/>
              </a:rPr>
              <a:t>Extinction:</a:t>
            </a:r>
          </a:p>
          <a:p>
            <a:pPr>
              <a:spcAft>
                <a:spcPts val="600"/>
              </a:spcAft>
            </a:pPr>
            <a:r>
              <a:rPr lang="en-US" dirty="0">
                <a:solidFill>
                  <a:srgbClr val="202122"/>
                </a:solidFill>
                <a:latin typeface="Arial" panose="020B0604020202020204" pitchFamily="34" charset="0"/>
              </a:rPr>
              <a:t>Termination of a species (or a group of taxa). It no longer exists anywhere else in the world.</a:t>
            </a:r>
          </a:p>
          <a:p>
            <a:pPr>
              <a:spcAft>
                <a:spcPts val="600"/>
              </a:spcAft>
            </a:pPr>
            <a:endParaRPr lang="cs-CZ" b="1" dirty="0">
              <a:solidFill>
                <a:srgbClr val="202122"/>
              </a:solidFill>
              <a:latin typeface="Arial" panose="020B0604020202020204" pitchFamily="34" charset="0"/>
            </a:endParaRPr>
          </a:p>
          <a:p>
            <a:pPr>
              <a:spcAft>
                <a:spcPts val="600"/>
              </a:spcAft>
            </a:pPr>
            <a:r>
              <a:rPr lang="en-US" b="1" dirty="0">
                <a:solidFill>
                  <a:srgbClr val="202122"/>
                </a:solidFill>
                <a:latin typeface="Arial" panose="020B0604020202020204" pitchFamily="34" charset="0"/>
              </a:rPr>
              <a:t>Extirpation:</a:t>
            </a:r>
          </a:p>
          <a:p>
            <a:pPr>
              <a:spcAft>
                <a:spcPts val="600"/>
              </a:spcAft>
            </a:pPr>
            <a:r>
              <a:rPr lang="en-US" dirty="0">
                <a:solidFill>
                  <a:srgbClr val="202122"/>
                </a:solidFill>
                <a:latin typeface="Arial" panose="020B0604020202020204" pitchFamily="34" charset="0"/>
              </a:rPr>
              <a:t>A species or a population no longer exist in a specific region. The species still exists in another region.</a:t>
            </a:r>
          </a:p>
          <a:p>
            <a:pPr>
              <a:spcAft>
                <a:spcPts val="600"/>
              </a:spcAft>
            </a:pPr>
            <a:r>
              <a:rPr lang="en-US" dirty="0">
                <a:solidFill>
                  <a:srgbClr val="202122"/>
                </a:solidFill>
                <a:latin typeface="Arial" panose="020B0604020202020204" pitchFamily="34" charset="0"/>
              </a:rPr>
              <a:t>Sometimes called “</a:t>
            </a:r>
            <a:r>
              <a:rPr lang="en-US" b="1" dirty="0">
                <a:solidFill>
                  <a:srgbClr val="202122"/>
                </a:solidFill>
                <a:latin typeface="Arial" panose="020B0604020202020204" pitchFamily="34" charset="0"/>
              </a:rPr>
              <a:t>local extinction</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regional extinction</a:t>
            </a:r>
            <a:r>
              <a:rPr lang="en-US" dirty="0">
                <a:solidFill>
                  <a:srgbClr val="202122"/>
                </a:solidFill>
                <a:latin typeface="Arial" panose="020B0604020202020204" pitchFamily="34" charset="0"/>
              </a:rPr>
              <a:t>”</a:t>
            </a:r>
          </a:p>
        </p:txBody>
      </p:sp>
    </p:spTree>
    <p:extLst>
      <p:ext uri="{BB962C8B-B14F-4D97-AF65-F5344CB8AC3E}">
        <p14:creationId xmlns:p14="http://schemas.microsoft.com/office/powerpoint/2010/main" val="202663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Human spread out of Africa</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Map: Kyushu Museum</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7172" name="Picture 4">
            <a:extLst>
              <a:ext uri="{FF2B5EF4-FFF2-40B4-BE49-F238E27FC236}">
                <a16:creationId xmlns:a16="http://schemas.microsoft.com/office/drawing/2014/main" id="{3E55D1A4-28E1-73D8-47DA-5526CE32F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68975"/>
            <a:ext cx="7677150" cy="42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862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923330"/>
          </a:xfrm>
          <a:prstGeom prst="rect">
            <a:avLst/>
          </a:prstGeom>
          <a:noFill/>
        </p:spPr>
        <p:txBody>
          <a:bodyPr wrap="square" rtlCol="0">
            <a:spAutoFit/>
          </a:bodyPr>
          <a:lstStyle/>
          <a:p>
            <a:r>
              <a:rPr lang="en-US" dirty="0"/>
              <a:t>How invasive species proceed from introduction to full invasion</a:t>
            </a:r>
          </a:p>
          <a:p>
            <a:endParaRPr lang="en-US" dirty="0"/>
          </a:p>
          <a:p>
            <a:r>
              <a:rPr lang="en-US" dirty="0"/>
              <a:t>Continuous spread outwards is the most common pattern of range expansion</a:t>
            </a:r>
          </a:p>
        </p:txBody>
      </p:sp>
    </p:spTree>
    <p:extLst>
      <p:ext uri="{BB962C8B-B14F-4D97-AF65-F5344CB8AC3E}">
        <p14:creationId xmlns:p14="http://schemas.microsoft.com/office/powerpoint/2010/main" val="41979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Zooming in – spatial structure of populations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An intro to metapopulation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32</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415078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world is patchy”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5" name="TextBox 4">
            <a:extLst>
              <a:ext uri="{FF2B5EF4-FFF2-40B4-BE49-F238E27FC236}">
                <a16:creationId xmlns:a16="http://schemas.microsoft.com/office/drawing/2014/main" id="{F2118F4F-592B-66EA-B708-F8DE6D0B1307}"/>
              </a:ext>
            </a:extLst>
          </p:cNvPr>
          <p:cNvSpPr txBox="1"/>
          <p:nvPr/>
        </p:nvSpPr>
        <p:spPr>
          <a:xfrm>
            <a:off x="294642" y="5938574"/>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3" name="Picture 84">
            <a:extLst>
              <a:ext uri="{FF2B5EF4-FFF2-40B4-BE49-F238E27FC236}">
                <a16:creationId xmlns:a16="http://schemas.microsoft.com/office/drawing/2014/main" id="{FCDBF07C-EF00-7D54-6A53-3D90B0FA4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7">
            <a:extLst>
              <a:ext uri="{FF2B5EF4-FFF2-40B4-BE49-F238E27FC236}">
                <a16:creationId xmlns:a16="http://schemas.microsoft.com/office/drawing/2014/main" id="{2DDCD572-BCFF-61A0-88CB-D2E3B33A9B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352" y="1019176"/>
            <a:ext cx="3624677"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a:extLst>
              <a:ext uri="{FF2B5EF4-FFF2-40B4-BE49-F238E27FC236}">
                <a16:creationId xmlns:a16="http://schemas.microsoft.com/office/drawing/2014/main" id="{7D4AC22A-69BA-73E1-B751-D6ADD1078B88}"/>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Hanski</a:t>
            </a:r>
            <a:r>
              <a:rPr lang="en-US"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a:solidFill>
                  <a:srgbClr val="23373B"/>
                </a:solidFill>
                <a:latin typeface="Arial" panose="020B0604020202020204" pitchFamily="34" charset="0"/>
                <a:ea typeface="Droid Sans Fallback" pitchFamily="2"/>
                <a:cs typeface="Arial" panose="020B0604020202020204" pitchFamily="34" charset="0"/>
              </a:rPr>
              <a:t>(</a:t>
            </a:r>
            <a:r>
              <a:rPr lang="en-US" sz="1600" dirty="0">
                <a:solidFill>
                  <a:srgbClr val="23373B"/>
                </a:solidFill>
                <a:latin typeface="Arial" panose="020B0604020202020204" pitchFamily="34" charset="0"/>
                <a:ea typeface="Droid Sans Fallback" pitchFamily="2"/>
                <a:cs typeface="Arial" panose="020B0604020202020204" pitchFamily="34" charset="0"/>
              </a:rPr>
              <a:t>2011</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i="1" dirty="0">
                <a:solidFill>
                  <a:srgbClr val="23373B"/>
                </a:solidFill>
                <a:latin typeface="Arial" panose="020B0604020202020204" pitchFamily="34" charset="0"/>
                <a:ea typeface="Droid Sans Fallback" pitchFamily="2"/>
                <a:cs typeface="Arial" panose="020B0604020202020204" pitchFamily="34" charset="0"/>
              </a:rPr>
              <a:t>PNAS</a:t>
            </a:r>
            <a:endPar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14" name="Picture 84">
            <a:extLst>
              <a:ext uri="{FF2B5EF4-FFF2-40B4-BE49-F238E27FC236}">
                <a16:creationId xmlns:a16="http://schemas.microsoft.com/office/drawing/2014/main" id="{F7BB168B-ED07-65B2-C59A-C963C9C39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19175"/>
            <a:ext cx="33242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88">
            <a:extLst>
              <a:ext uri="{FF2B5EF4-FFF2-40B4-BE49-F238E27FC236}">
                <a16:creationId xmlns:a16="http://schemas.microsoft.com/office/drawing/2014/main" id="{3A6679BA-A748-FB1B-ECB8-E85E2D7B5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7065" y="1019175"/>
            <a:ext cx="1872848" cy="221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a:extLst>
              <a:ext uri="{FF2B5EF4-FFF2-40B4-BE49-F238E27FC236}">
                <a16:creationId xmlns:a16="http://schemas.microsoft.com/office/drawing/2014/main" id="{AF1B8F5B-076D-ADCF-CE51-65F31AE12A97}"/>
              </a:ext>
            </a:extLst>
          </p:cNvPr>
          <p:cNvSpPr txBox="1"/>
          <p:nvPr/>
        </p:nvSpPr>
        <p:spPr>
          <a:xfrm>
            <a:off x="4703145" y="3228000"/>
            <a:ext cx="2557110" cy="646331"/>
          </a:xfrm>
          <a:prstGeom prst="rect">
            <a:avLst/>
          </a:prstGeom>
          <a:noFill/>
        </p:spPr>
        <p:txBody>
          <a:bodyPr wrap="none" rtlCol="0">
            <a:spAutoFit/>
          </a:bodyPr>
          <a:lstStyle/>
          <a:p>
            <a:pPr algn="ctr"/>
            <a:r>
              <a:rPr lang="en-US" i="1" dirty="0" err="1"/>
              <a:t>Melitaea</a:t>
            </a:r>
            <a:r>
              <a:rPr lang="en-US" i="1" dirty="0"/>
              <a:t> </a:t>
            </a:r>
            <a:r>
              <a:rPr lang="en-US" i="1" dirty="0" err="1"/>
              <a:t>cinxia</a:t>
            </a:r>
            <a:r>
              <a:rPr lang="en-US" i="1" dirty="0"/>
              <a:t> </a:t>
            </a:r>
          </a:p>
          <a:p>
            <a:pPr algn="ctr"/>
            <a:r>
              <a:rPr lang="en-US" dirty="0"/>
              <a:t>(</a:t>
            </a:r>
            <a:r>
              <a:rPr lang="en-US" dirty="0" err="1"/>
              <a:t>hn</a:t>
            </a:r>
            <a:r>
              <a:rPr lang="cs-CZ" dirty="0" err="1"/>
              <a:t>ědásek</a:t>
            </a:r>
            <a:r>
              <a:rPr lang="cs-CZ" dirty="0"/>
              <a:t> kostkovaný</a:t>
            </a:r>
            <a:r>
              <a:rPr lang="en-US" dirty="0"/>
              <a:t>)</a:t>
            </a:r>
          </a:p>
        </p:txBody>
      </p:sp>
      <p:sp>
        <p:nvSpPr>
          <p:cNvPr id="17" name="TextBox 16">
            <a:extLst>
              <a:ext uri="{FF2B5EF4-FFF2-40B4-BE49-F238E27FC236}">
                <a16:creationId xmlns:a16="http://schemas.microsoft.com/office/drawing/2014/main" id="{C1F3876D-0A6B-1F23-E15F-F34F4E607144}"/>
              </a:ext>
            </a:extLst>
          </p:cNvPr>
          <p:cNvSpPr txBox="1"/>
          <p:nvPr/>
        </p:nvSpPr>
        <p:spPr>
          <a:xfrm>
            <a:off x="2281314" y="3250169"/>
            <a:ext cx="1428596" cy="369332"/>
          </a:xfrm>
          <a:prstGeom prst="rect">
            <a:avLst/>
          </a:prstGeom>
          <a:noFill/>
        </p:spPr>
        <p:txBody>
          <a:bodyPr wrap="none" rtlCol="0">
            <a:spAutoFit/>
          </a:bodyPr>
          <a:lstStyle/>
          <a:p>
            <a:pPr algn="ctr"/>
            <a:r>
              <a:rPr lang="en-US" i="1" dirty="0" err="1"/>
              <a:t>Ilkka</a:t>
            </a:r>
            <a:r>
              <a:rPr lang="en-US" i="1" dirty="0"/>
              <a:t> </a:t>
            </a:r>
            <a:r>
              <a:rPr lang="en-US" i="1" dirty="0" err="1"/>
              <a:t>Hanski</a:t>
            </a:r>
            <a:endParaRPr lang="en-US" dirty="0"/>
          </a:p>
        </p:txBody>
      </p:sp>
      <p:sp>
        <p:nvSpPr>
          <p:cNvPr id="18" name="TextBox 17">
            <a:extLst>
              <a:ext uri="{FF2B5EF4-FFF2-40B4-BE49-F238E27FC236}">
                <a16:creationId xmlns:a16="http://schemas.microsoft.com/office/drawing/2014/main" id="{6F6209FA-3995-625C-3645-2DC05F1E60F6}"/>
              </a:ext>
            </a:extLst>
          </p:cNvPr>
          <p:cNvSpPr txBox="1"/>
          <p:nvPr/>
        </p:nvSpPr>
        <p:spPr>
          <a:xfrm>
            <a:off x="7700714" y="5191631"/>
            <a:ext cx="3005951" cy="923330"/>
          </a:xfrm>
          <a:prstGeom prst="rect">
            <a:avLst/>
          </a:prstGeom>
          <a:noFill/>
        </p:spPr>
        <p:txBody>
          <a:bodyPr wrap="none" rtlCol="0">
            <a:spAutoFit/>
          </a:bodyPr>
          <a:lstStyle/>
          <a:p>
            <a:pPr algn="ctr"/>
            <a:r>
              <a:rPr lang="en-US" dirty="0" err="1"/>
              <a:t>Åland</a:t>
            </a:r>
            <a:r>
              <a:rPr lang="en-US" dirty="0"/>
              <a:t> archipelago (Finland)</a:t>
            </a:r>
          </a:p>
          <a:p>
            <a:pPr algn="ctr"/>
            <a:r>
              <a:rPr lang="en-US" dirty="0"/>
              <a:t>4000 patches</a:t>
            </a:r>
          </a:p>
          <a:p>
            <a:pPr algn="ctr"/>
            <a:r>
              <a:rPr lang="en-US" dirty="0"/>
              <a:t>400 of them occupied</a:t>
            </a:r>
          </a:p>
        </p:txBody>
      </p:sp>
    </p:spTree>
    <p:extLst>
      <p:ext uri="{BB962C8B-B14F-4D97-AF65-F5344CB8AC3E}">
        <p14:creationId xmlns:p14="http://schemas.microsoft.com/office/powerpoint/2010/main" val="24477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2072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8538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6">
            <a:extLst>
              <a:ext uri="{FF2B5EF4-FFF2-40B4-BE49-F238E27FC236}">
                <a16:creationId xmlns:a16="http://schemas.microsoft.com/office/drawing/2014/main" id="{6EDCDF5B-A9FE-0E71-3036-ACB130FD3124}"/>
              </a:ext>
            </a:extLst>
          </p:cNvPr>
          <p:cNvSpPr>
            <a:spLocks noChangeArrowheads="1"/>
          </p:cNvSpPr>
          <p:nvPr/>
        </p:nvSpPr>
        <p:spPr bwMode="auto">
          <a:xfrm>
            <a:off x="5330302" y="49429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4" name="Oval 7">
            <a:extLst>
              <a:ext uri="{FF2B5EF4-FFF2-40B4-BE49-F238E27FC236}">
                <a16:creationId xmlns:a16="http://schemas.microsoft.com/office/drawing/2014/main" id="{C8B94271-EC2B-3BE3-B232-8A6C064B3BBA}"/>
              </a:ext>
            </a:extLst>
          </p:cNvPr>
          <p:cNvSpPr>
            <a:spLocks noChangeArrowheads="1"/>
          </p:cNvSpPr>
          <p:nvPr/>
        </p:nvSpPr>
        <p:spPr bwMode="auto">
          <a:xfrm>
            <a:off x="6778102" y="2885529"/>
            <a:ext cx="457200" cy="457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Oval 10">
            <a:extLst>
              <a:ext uri="{FF2B5EF4-FFF2-40B4-BE49-F238E27FC236}">
                <a16:creationId xmlns:a16="http://schemas.microsoft.com/office/drawing/2014/main" id="{40010189-1E93-0030-D3CB-B257F07E3316}"/>
              </a:ext>
            </a:extLst>
          </p:cNvPr>
          <p:cNvSpPr>
            <a:spLocks noChangeArrowheads="1"/>
          </p:cNvSpPr>
          <p:nvPr/>
        </p:nvSpPr>
        <p:spPr bwMode="auto">
          <a:xfrm>
            <a:off x="8149702" y="29617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8" name="Oval 11">
            <a:extLst>
              <a:ext uri="{FF2B5EF4-FFF2-40B4-BE49-F238E27FC236}">
                <a16:creationId xmlns:a16="http://schemas.microsoft.com/office/drawing/2014/main" id="{6620135E-D558-3E97-C671-837B6C24B795}"/>
              </a:ext>
            </a:extLst>
          </p:cNvPr>
          <p:cNvSpPr>
            <a:spLocks noChangeArrowheads="1"/>
          </p:cNvSpPr>
          <p:nvPr/>
        </p:nvSpPr>
        <p:spPr bwMode="auto">
          <a:xfrm>
            <a:off x="6607206" y="1437729"/>
            <a:ext cx="1219200" cy="12192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1" name="Oval 14">
            <a:extLst>
              <a:ext uri="{FF2B5EF4-FFF2-40B4-BE49-F238E27FC236}">
                <a16:creationId xmlns:a16="http://schemas.microsoft.com/office/drawing/2014/main" id="{33FB505C-5C82-9749-4DE8-159211F3F948}"/>
              </a:ext>
            </a:extLst>
          </p:cNvPr>
          <p:cNvSpPr>
            <a:spLocks noChangeArrowheads="1"/>
          </p:cNvSpPr>
          <p:nvPr/>
        </p:nvSpPr>
        <p:spPr bwMode="auto">
          <a:xfrm>
            <a:off x="8606902" y="4133172"/>
            <a:ext cx="1981200" cy="2028826"/>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2" name="Oval 15">
            <a:extLst>
              <a:ext uri="{FF2B5EF4-FFF2-40B4-BE49-F238E27FC236}">
                <a16:creationId xmlns:a16="http://schemas.microsoft.com/office/drawing/2014/main" id="{1734D2D9-3D20-CE89-FB1F-1DA6EE5205C8}"/>
              </a:ext>
            </a:extLst>
          </p:cNvPr>
          <p:cNvSpPr>
            <a:spLocks noChangeArrowheads="1"/>
          </p:cNvSpPr>
          <p:nvPr/>
        </p:nvSpPr>
        <p:spPr bwMode="auto">
          <a:xfrm>
            <a:off x="8073502" y="2047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rgbClr val="008000"/>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rgbClr val="008000"/>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862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30" name="Oval 3">
            <a:extLst>
              <a:ext uri="{FF2B5EF4-FFF2-40B4-BE49-F238E27FC236}">
                <a16:creationId xmlns:a16="http://schemas.microsoft.com/office/drawing/2014/main" id="{66D859A0-F7EE-0010-E1EF-807ABF99D10E}"/>
              </a:ext>
            </a:extLst>
          </p:cNvPr>
          <p:cNvSpPr>
            <a:spLocks noChangeArrowheads="1"/>
          </p:cNvSpPr>
          <p:nvPr/>
        </p:nvSpPr>
        <p:spPr bwMode="auto">
          <a:xfrm>
            <a:off x="4720702" y="38761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4">
            <a:extLst>
              <a:ext uri="{FF2B5EF4-FFF2-40B4-BE49-F238E27FC236}">
                <a16:creationId xmlns:a16="http://schemas.microsoft.com/office/drawing/2014/main" id="{57EE1A4E-DE6D-412F-A163-F0452262F8DC}"/>
              </a:ext>
            </a:extLst>
          </p:cNvPr>
          <p:cNvSpPr>
            <a:spLocks noChangeArrowheads="1"/>
          </p:cNvSpPr>
          <p:nvPr/>
        </p:nvSpPr>
        <p:spPr bwMode="auto">
          <a:xfrm>
            <a:off x="5787502" y="3647529"/>
            <a:ext cx="1219200" cy="1219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32" name="Oval 5">
            <a:extLst>
              <a:ext uri="{FF2B5EF4-FFF2-40B4-BE49-F238E27FC236}">
                <a16:creationId xmlns:a16="http://schemas.microsoft.com/office/drawing/2014/main" id="{6B4FB654-5F48-D5B2-6A32-F0D9BED84864}"/>
              </a:ext>
            </a:extLst>
          </p:cNvPr>
          <p:cNvSpPr>
            <a:spLocks noChangeArrowheads="1"/>
          </p:cNvSpPr>
          <p:nvPr/>
        </p:nvSpPr>
        <p:spPr bwMode="auto">
          <a:xfrm>
            <a:off x="4492102" y="1599919"/>
            <a:ext cx="1981200" cy="204761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Oval 8">
            <a:extLst>
              <a:ext uri="{FF2B5EF4-FFF2-40B4-BE49-F238E27FC236}">
                <a16:creationId xmlns:a16="http://schemas.microsoft.com/office/drawing/2014/main" id="{D7206FE4-11B4-3AE1-971B-69ED4C89E0DD}"/>
              </a:ext>
            </a:extLst>
          </p:cNvPr>
          <p:cNvSpPr>
            <a:spLocks noChangeArrowheads="1"/>
          </p:cNvSpPr>
          <p:nvPr/>
        </p:nvSpPr>
        <p:spPr bwMode="auto">
          <a:xfrm>
            <a:off x="6778102" y="50191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Oval 9">
            <a:extLst>
              <a:ext uri="{FF2B5EF4-FFF2-40B4-BE49-F238E27FC236}">
                <a16:creationId xmlns:a16="http://schemas.microsoft.com/office/drawing/2014/main" id="{C6EAEA94-DA3D-269A-AF49-7F1A3F75DDD9}"/>
              </a:ext>
            </a:extLst>
          </p:cNvPr>
          <p:cNvSpPr>
            <a:spLocks noChangeArrowheads="1"/>
          </p:cNvSpPr>
          <p:nvPr/>
        </p:nvSpPr>
        <p:spPr bwMode="auto">
          <a:xfrm>
            <a:off x="8073502" y="4409529"/>
            <a:ext cx="457200" cy="4572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Oval 12">
            <a:extLst>
              <a:ext uri="{FF2B5EF4-FFF2-40B4-BE49-F238E27FC236}">
                <a16:creationId xmlns:a16="http://schemas.microsoft.com/office/drawing/2014/main" id="{DF196E3D-453B-10A1-FE37-57666A05C433}"/>
              </a:ext>
            </a:extLst>
          </p:cNvPr>
          <p:cNvSpPr>
            <a:spLocks noChangeArrowheads="1"/>
          </p:cNvSpPr>
          <p:nvPr/>
        </p:nvSpPr>
        <p:spPr bwMode="auto">
          <a:xfrm>
            <a:off x="7387702" y="36475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0" name="Oval 13">
            <a:extLst>
              <a:ext uri="{FF2B5EF4-FFF2-40B4-BE49-F238E27FC236}">
                <a16:creationId xmlns:a16="http://schemas.microsoft.com/office/drawing/2014/main" id="{9C48C6E4-5F52-5583-36FF-033B38202B1D}"/>
              </a:ext>
            </a:extLst>
          </p:cNvPr>
          <p:cNvSpPr>
            <a:spLocks noChangeArrowheads="1"/>
          </p:cNvSpPr>
          <p:nvPr/>
        </p:nvSpPr>
        <p:spPr bwMode="auto">
          <a:xfrm>
            <a:off x="3806302" y="3495129"/>
            <a:ext cx="457200" cy="4572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3" name="Oval 16">
            <a:extLst>
              <a:ext uri="{FF2B5EF4-FFF2-40B4-BE49-F238E27FC236}">
                <a16:creationId xmlns:a16="http://schemas.microsoft.com/office/drawing/2014/main" id="{0CA68011-D044-301A-630D-097105AC6B81}"/>
              </a:ext>
            </a:extLst>
          </p:cNvPr>
          <p:cNvSpPr>
            <a:spLocks noChangeArrowheads="1"/>
          </p:cNvSpPr>
          <p:nvPr/>
        </p:nvSpPr>
        <p:spPr bwMode="auto">
          <a:xfrm>
            <a:off x="5787502" y="5476329"/>
            <a:ext cx="762000" cy="762000"/>
          </a:xfrm>
          <a:prstGeom prst="ellipse">
            <a:avLst/>
          </a:prstGeom>
          <a:solidFill>
            <a:schemeClr val="bg1"/>
          </a:solidFill>
          <a:ln w="38100">
            <a:solidFill>
              <a:schemeClr val="tx1"/>
            </a:solidFill>
            <a:round/>
            <a:headEnd/>
            <a:tailEnd/>
          </a:ln>
          <a:effectLst/>
        </p:spPr>
        <p:txBody>
          <a:bodyPr wrap="none" anchor="ctr"/>
          <a:lstStyle/>
          <a:p>
            <a:endParaRPr lang="en-US"/>
          </a:p>
        </p:txBody>
      </p:sp>
      <p:sp>
        <p:nvSpPr>
          <p:cNvPr id="44" name="Oval 17">
            <a:extLst>
              <a:ext uri="{FF2B5EF4-FFF2-40B4-BE49-F238E27FC236}">
                <a16:creationId xmlns:a16="http://schemas.microsoft.com/office/drawing/2014/main" id="{D64E3A05-54C8-4A69-0486-FDFE24EA899D}"/>
              </a:ext>
            </a:extLst>
          </p:cNvPr>
          <p:cNvSpPr>
            <a:spLocks noChangeArrowheads="1"/>
          </p:cNvSpPr>
          <p:nvPr/>
        </p:nvSpPr>
        <p:spPr bwMode="auto">
          <a:xfrm>
            <a:off x="8149702" y="14377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a:extLst>
              <a:ext uri="{FF2B5EF4-FFF2-40B4-BE49-F238E27FC236}">
                <a16:creationId xmlns:a16="http://schemas.microsoft.com/office/drawing/2014/main" id="{F286EB5C-B87F-F88A-8B3D-D5E90F97EC46}"/>
              </a:ext>
            </a:extLst>
          </p:cNvPr>
          <p:cNvSpPr>
            <a:spLocks noChangeArrowheads="1"/>
          </p:cNvSpPr>
          <p:nvPr/>
        </p:nvSpPr>
        <p:spPr bwMode="auto">
          <a:xfrm>
            <a:off x="9749902" y="3647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a:extLst>
              <a:ext uri="{FF2B5EF4-FFF2-40B4-BE49-F238E27FC236}">
                <a16:creationId xmlns:a16="http://schemas.microsoft.com/office/drawing/2014/main" id="{9DF01843-7CD1-EA92-23BD-BE5C6A60C0F0}"/>
              </a:ext>
            </a:extLst>
          </p:cNvPr>
          <p:cNvSpPr>
            <a:spLocks noChangeArrowheads="1"/>
          </p:cNvSpPr>
          <p:nvPr/>
        </p:nvSpPr>
        <p:spPr bwMode="auto">
          <a:xfrm>
            <a:off x="3425302" y="2504529"/>
            <a:ext cx="304800" cy="304800"/>
          </a:xfrm>
          <a:prstGeom prst="ellipse">
            <a:avLst/>
          </a:prstGeom>
          <a:solidFill>
            <a:srgbClr val="00800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Oval 20">
            <a:extLst>
              <a:ext uri="{FF2B5EF4-FFF2-40B4-BE49-F238E27FC236}">
                <a16:creationId xmlns:a16="http://schemas.microsoft.com/office/drawing/2014/main" id="{FBE5FCB3-E0F6-6DC9-32E2-F75EC760AB48}"/>
              </a:ext>
            </a:extLst>
          </p:cNvPr>
          <p:cNvSpPr>
            <a:spLocks noChangeArrowheads="1"/>
          </p:cNvSpPr>
          <p:nvPr/>
        </p:nvSpPr>
        <p:spPr bwMode="auto">
          <a:xfrm>
            <a:off x="10821881" y="1064727"/>
            <a:ext cx="304800" cy="304800"/>
          </a:xfrm>
          <a:prstGeom prst="ellipse">
            <a:avLst/>
          </a:prstGeom>
          <a:solidFill>
            <a:schemeClr val="bg1"/>
          </a:solidFill>
          <a:ln w="38100">
            <a:solidFill>
              <a:schemeClr val="tx1"/>
            </a:solidFill>
            <a:round/>
            <a:headEnd/>
            <a:tailEnd/>
          </a:ln>
          <a:effectLst/>
        </p:spPr>
        <p:txBody>
          <a:bodyPr wrap="none" anchor="ctr"/>
          <a:lstStyle/>
          <a:p>
            <a:endParaRPr lang="en-US"/>
          </a:p>
        </p:txBody>
      </p: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0443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Metapopulation</a:t>
            </a:r>
            <a:r>
              <a:rPr lang="cs-CZ" dirty="0">
                <a:solidFill>
                  <a:schemeClr val="tx1"/>
                </a:solidFill>
              </a:rPr>
              <a:t> = </a:t>
            </a:r>
            <a:r>
              <a:rPr lang="en-US" dirty="0">
                <a:solidFill>
                  <a:schemeClr val="tx1"/>
                </a:solidFill>
              </a:rPr>
              <a:t>population of populations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92FA665E-78A2-4A18-D3E0-5847C6AEC56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50" name="Picture 21">
            <a:extLst>
              <a:ext uri="{FF2B5EF4-FFF2-40B4-BE49-F238E27FC236}">
                <a16:creationId xmlns:a16="http://schemas.microsoft.com/office/drawing/2014/main" id="{9B9BA262-392B-182F-45ED-B8CDBE197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146103"/>
            <a:ext cx="1285875"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A06F342B-AAE3-F12D-B558-440FCEBB4C8C}"/>
              </a:ext>
            </a:extLst>
          </p:cNvPr>
          <p:cNvSpPr txBox="1"/>
          <p:nvPr/>
        </p:nvSpPr>
        <p:spPr>
          <a:xfrm>
            <a:off x="3046521" y="1058610"/>
            <a:ext cx="6098958" cy="2862322"/>
          </a:xfrm>
          <a:prstGeom prst="rect">
            <a:avLst/>
          </a:prstGeom>
          <a:noFill/>
        </p:spPr>
        <p:txBody>
          <a:bodyPr wrap="square">
            <a:spAutoFit/>
          </a:bodyPr>
          <a:lstStyle/>
          <a:p>
            <a:r>
              <a:rPr lang="en-US" dirty="0"/>
              <a:t>A metapopulation is a population of populations distributed in discrete habitat patches that are linked by occasional </a:t>
            </a:r>
            <a:r>
              <a:rPr lang="en-US" b="1" dirty="0"/>
              <a:t>dispersal</a:t>
            </a:r>
            <a:r>
              <a:rPr lang="en-US" dirty="0"/>
              <a:t>. </a:t>
            </a:r>
            <a:endParaRPr lang="cs-CZ" dirty="0"/>
          </a:p>
          <a:p>
            <a:endParaRPr lang="cs-CZ" dirty="0"/>
          </a:p>
          <a:p>
            <a:r>
              <a:rPr lang="en-US" dirty="0"/>
              <a:t>Rather than track individual organisms through time, a metapopulation approach tracks the </a:t>
            </a:r>
            <a:r>
              <a:rPr lang="en-US" b="1" dirty="0"/>
              <a:t>occupancy of habitat patches</a:t>
            </a:r>
            <a:r>
              <a:rPr lang="en-US" dirty="0"/>
              <a:t> through time. </a:t>
            </a:r>
            <a:endParaRPr lang="cs-CZ" dirty="0"/>
          </a:p>
          <a:p>
            <a:endParaRPr lang="cs-CZ" dirty="0"/>
          </a:p>
          <a:p>
            <a:r>
              <a:rPr lang="en-US" dirty="0"/>
              <a:t>Metapopulation models can be used to examine factors that cause patch </a:t>
            </a:r>
            <a:r>
              <a:rPr lang="en-US" b="1" dirty="0" err="1"/>
              <a:t>colonizations</a:t>
            </a:r>
            <a:r>
              <a:rPr lang="en-US" dirty="0"/>
              <a:t> or patch </a:t>
            </a:r>
            <a:r>
              <a:rPr lang="en-US" b="1" dirty="0"/>
              <a:t>extinctions</a:t>
            </a:r>
            <a:r>
              <a:rPr lang="en-US" dirty="0"/>
              <a:t>.</a:t>
            </a:r>
          </a:p>
        </p:txBody>
      </p:sp>
      <p:sp>
        <p:nvSpPr>
          <p:cNvPr id="12" name="TextBox 11">
            <a:extLst>
              <a:ext uri="{FF2B5EF4-FFF2-40B4-BE49-F238E27FC236}">
                <a16:creationId xmlns:a16="http://schemas.microsoft.com/office/drawing/2014/main" id="{B8B2622E-AAE8-C19E-CB0A-6A14526E41B9}"/>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Hanski</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(1999)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Metapopulation Ecology</a:t>
            </a:r>
            <a:endParaRPr lang="cs-CZ"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10267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How</a:t>
            </a:r>
            <a:r>
              <a:rPr lang="cs-CZ" dirty="0">
                <a:solidFill>
                  <a:schemeClr val="tx1"/>
                </a:solidFill>
              </a:rPr>
              <a:t> </a:t>
            </a:r>
            <a:r>
              <a:rPr lang="cs-CZ" dirty="0" err="1">
                <a:solidFill>
                  <a:schemeClr val="tx1"/>
                </a:solidFill>
              </a:rPr>
              <a:t>common</a:t>
            </a:r>
            <a:r>
              <a:rPr lang="cs-CZ" dirty="0">
                <a:solidFill>
                  <a:schemeClr val="tx1"/>
                </a:solidFill>
              </a:rPr>
              <a:t> are </a:t>
            </a:r>
            <a:r>
              <a:rPr lang="cs-CZ" dirty="0" err="1">
                <a:solidFill>
                  <a:schemeClr val="tx1"/>
                </a:solidFill>
              </a:rPr>
              <a:t>metapopulation</a:t>
            </a:r>
            <a:r>
              <a:rPr lang="cs-CZ" dirty="0" err="1"/>
              <a:t>s</a:t>
            </a:r>
            <a:r>
              <a:rPr lang="cs-CZ" dirty="0"/>
              <a: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pic>
        <p:nvPicPr>
          <p:cNvPr id="5" name="Picture 4">
            <a:extLst>
              <a:ext uri="{FF2B5EF4-FFF2-40B4-BE49-F238E27FC236}">
                <a16:creationId xmlns:a16="http://schemas.microsoft.com/office/drawing/2014/main" id="{D6DA5499-6873-9C42-6ADE-896B379E6A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1981" y="1432364"/>
            <a:ext cx="6127874" cy="4669630"/>
          </a:xfrm>
          <a:prstGeom prst="rect">
            <a:avLst/>
          </a:prstGeom>
        </p:spPr>
      </p:pic>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
        <p:nvSpPr>
          <p:cNvPr id="9" name="TextBox 8">
            <a:extLst>
              <a:ext uri="{FF2B5EF4-FFF2-40B4-BE49-F238E27FC236}">
                <a16:creationId xmlns:a16="http://schemas.microsoft.com/office/drawing/2014/main" id="{62EB71E6-F712-1422-C825-255AD728BE2B}"/>
              </a:ext>
            </a:extLst>
          </p:cNvPr>
          <p:cNvSpPr txBox="1"/>
          <p:nvPr/>
        </p:nvSpPr>
        <p:spPr>
          <a:xfrm>
            <a:off x="1234960" y="1003337"/>
            <a:ext cx="4003790" cy="1754326"/>
          </a:xfrm>
          <a:prstGeom prst="rect">
            <a:avLst/>
          </a:prstGeom>
          <a:noFill/>
        </p:spPr>
        <p:txBody>
          <a:bodyPr wrap="square">
            <a:spAutoFit/>
          </a:bodyPr>
          <a:lstStyle/>
          <a:p>
            <a:r>
              <a:rPr lang="cs-CZ" dirty="0" err="1"/>
              <a:t>Probably</a:t>
            </a:r>
            <a:r>
              <a:rPr lang="cs-CZ" dirty="0"/>
              <a:t> </a:t>
            </a:r>
            <a:r>
              <a:rPr lang="cs-CZ" dirty="0" err="1"/>
              <a:t>uncommon</a:t>
            </a:r>
            <a:r>
              <a:rPr lang="cs-CZ" dirty="0"/>
              <a:t>, but </a:t>
            </a:r>
            <a:r>
              <a:rPr lang="cs-CZ" dirty="0" err="1"/>
              <a:t>metapopulation</a:t>
            </a:r>
            <a:r>
              <a:rPr lang="cs-CZ" dirty="0"/>
              <a:t> </a:t>
            </a:r>
            <a:r>
              <a:rPr lang="cs-CZ" dirty="0" err="1"/>
              <a:t>processes</a:t>
            </a:r>
            <a:r>
              <a:rPr lang="cs-CZ" dirty="0"/>
              <a:t> </a:t>
            </a:r>
            <a:r>
              <a:rPr lang="en-US" dirty="0"/>
              <a:t>can</a:t>
            </a:r>
            <a:r>
              <a:rPr lang="cs-CZ" dirty="0"/>
              <a:t> </a:t>
            </a:r>
            <a:r>
              <a:rPr lang="en-US" dirty="0"/>
              <a:t>play</a:t>
            </a:r>
            <a:r>
              <a:rPr lang="cs-CZ" dirty="0"/>
              <a:t> </a:t>
            </a:r>
            <a:r>
              <a:rPr lang="en-US" dirty="0"/>
              <a:t>a </a:t>
            </a:r>
            <a:r>
              <a:rPr lang="cs-CZ" dirty="0"/>
              <a:t> role in many species</a:t>
            </a:r>
            <a:endParaRPr lang="en-US" dirty="0"/>
          </a:p>
          <a:p>
            <a:endParaRPr lang="en-US" dirty="0"/>
          </a:p>
          <a:p>
            <a:r>
              <a:rPr lang="en-US" dirty="0"/>
              <a:t>Useful theoretical concept that can be </a:t>
            </a:r>
            <a:r>
              <a:rPr lang="en-US" b="1" dirty="0"/>
              <a:t>extended</a:t>
            </a:r>
            <a:r>
              <a:rPr lang="en-US" dirty="0"/>
              <a:t> to be more realistic</a:t>
            </a:r>
          </a:p>
        </p:txBody>
      </p:sp>
    </p:spTree>
    <p:extLst>
      <p:ext uri="{BB962C8B-B14F-4D97-AF65-F5344CB8AC3E}">
        <p14:creationId xmlns:p14="http://schemas.microsoft.com/office/powerpoint/2010/main" val="99357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Extirpation</a:t>
            </a:r>
            <a:r>
              <a:rPr lang="cs-CZ" dirty="0">
                <a:solidFill>
                  <a:schemeClr val="tx1"/>
                </a:solidFill>
              </a:rPr>
              <a:t> -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sp>
        <p:nvSpPr>
          <p:cNvPr id="18" name="TextBox 17">
            <a:extLst>
              <a:ext uri="{FF2B5EF4-FFF2-40B4-BE49-F238E27FC236}">
                <a16:creationId xmlns:a16="http://schemas.microsoft.com/office/drawing/2014/main" id="{E8F26356-B0F9-0DB4-3F1A-B93C3C5AD2B5}"/>
              </a:ext>
            </a:extLst>
          </p:cNvPr>
          <p:cNvSpPr txBox="1"/>
          <p:nvPr/>
        </p:nvSpPr>
        <p:spPr>
          <a:xfrm>
            <a:off x="294641" y="5938574"/>
            <a:ext cx="2829559"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Bauer et al. (2015)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PNAS</a:t>
            </a:r>
          </a:p>
        </p:txBody>
      </p:sp>
      <p:cxnSp>
        <p:nvCxnSpPr>
          <p:cNvPr id="19" name="Straight Connector 18">
            <a:extLst>
              <a:ext uri="{FF2B5EF4-FFF2-40B4-BE49-F238E27FC236}">
                <a16:creationId xmlns:a16="http://schemas.microsoft.com/office/drawing/2014/main" id="{ACBB5243-BB44-A753-DEAC-341E04B17FE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21" name="AutoShape 2" descr="Current and historic range map of the African lion. Source: Panthera 2009. Population Status African lions live on both protected and private lands, although there are fewer lions outside protected areas than in the past. In 1990, 75% of African lions lived outside protected areas, while in 2002, 50% did (Ferreras and Cousins 1996, Chardonnet 2002). This decline may be attributed to high levels of human-­‐wildlife conflict on unprotected lands. African lions have been listed on the IUCN Red list as Vulnerable since 1996. Recent estimates suggest that the lion population has undergone a 30% to 50% reduction over the past two decades with current estimates ranging from 23,000 to 39,000 (IUCN 2012) ">
            <a:extLst>
              <a:ext uri="{FF2B5EF4-FFF2-40B4-BE49-F238E27FC236}">
                <a16:creationId xmlns:a16="http://schemas.microsoft.com/office/drawing/2014/main" id="{E20FFD2E-B973-AAC7-1E68-83228BF0A5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4" name="Picture 4" descr="Historic vs Present Geographical Distribution of Lions">
            <a:extLst>
              <a:ext uri="{FF2B5EF4-FFF2-40B4-BE49-F238E27FC236}">
                <a16:creationId xmlns:a16="http://schemas.microsoft.com/office/drawing/2014/main" id="{6875CF26-BA72-72D5-34AF-8A930A5B1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776" y="993704"/>
            <a:ext cx="3774618" cy="32942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a:extLst>
              <a:ext uri="{FF2B5EF4-FFF2-40B4-BE49-F238E27FC236}">
                <a16:creationId xmlns:a16="http://schemas.microsoft.com/office/drawing/2014/main" id="{970792B7-0484-2109-3C1C-153264432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4698" y="4287916"/>
            <a:ext cx="1543050" cy="1157288"/>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447D27F-F49B-8197-AE42-0D617DBEAFAE}"/>
              </a:ext>
            </a:extLst>
          </p:cNvPr>
          <p:cNvSpPr txBox="1"/>
          <p:nvPr/>
        </p:nvSpPr>
        <p:spPr>
          <a:xfrm>
            <a:off x="3734698" y="5441241"/>
            <a:ext cx="1492716" cy="369332"/>
          </a:xfrm>
          <a:prstGeom prst="rect">
            <a:avLst/>
          </a:prstGeom>
          <a:noFill/>
        </p:spPr>
        <p:txBody>
          <a:bodyPr wrap="none" rtlCol="0">
            <a:spAutoFit/>
          </a:bodyPr>
          <a:lstStyle/>
          <a:p>
            <a:r>
              <a:rPr lang="en-US" i="1" dirty="0"/>
              <a:t>Panthera </a:t>
            </a:r>
            <a:r>
              <a:rPr lang="en-US" i="1" dirty="0" err="1"/>
              <a:t>leo</a:t>
            </a:r>
            <a:endParaRPr lang="en-US" dirty="0"/>
          </a:p>
        </p:txBody>
      </p:sp>
      <p:pic>
        <p:nvPicPr>
          <p:cNvPr id="2052" name="Picture 4" descr="Picture">
            <a:extLst>
              <a:ext uri="{FF2B5EF4-FFF2-40B4-BE49-F238E27FC236}">
                <a16:creationId xmlns:a16="http://schemas.microsoft.com/office/drawing/2014/main" id="{A0B5E13D-726A-363E-E860-F3B5BC859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188" y="996063"/>
            <a:ext cx="461962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ult male in Kanha Tiger Reserve, India">
            <a:extLst>
              <a:ext uri="{FF2B5EF4-FFF2-40B4-BE49-F238E27FC236}">
                <a16:creationId xmlns:a16="http://schemas.microsoft.com/office/drawing/2014/main" id="{4BC598EF-CA32-0E01-6CA9-7AECCBAAD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875" y="4197915"/>
            <a:ext cx="1704975" cy="1278731"/>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75C66AE-2E9E-4A2A-E608-E258FA4D0FF1}"/>
              </a:ext>
            </a:extLst>
          </p:cNvPr>
          <p:cNvSpPr txBox="1"/>
          <p:nvPr/>
        </p:nvSpPr>
        <p:spPr>
          <a:xfrm>
            <a:off x="8557597" y="5476646"/>
            <a:ext cx="1672253" cy="369332"/>
          </a:xfrm>
          <a:prstGeom prst="rect">
            <a:avLst/>
          </a:prstGeom>
          <a:noFill/>
        </p:spPr>
        <p:txBody>
          <a:bodyPr wrap="none" rtlCol="0">
            <a:spAutoFit/>
          </a:bodyPr>
          <a:lstStyle/>
          <a:p>
            <a:r>
              <a:rPr lang="en-US" i="1" dirty="0"/>
              <a:t>Panthera </a:t>
            </a:r>
            <a:r>
              <a:rPr lang="en-US" i="1" dirty="0" err="1"/>
              <a:t>tigris</a:t>
            </a:r>
            <a:endParaRPr lang="en-US" dirty="0"/>
          </a:p>
        </p:txBody>
      </p:sp>
    </p:spTree>
    <p:extLst>
      <p:ext uri="{BB962C8B-B14F-4D97-AF65-F5344CB8AC3E}">
        <p14:creationId xmlns:p14="http://schemas.microsoft.com/office/powerpoint/2010/main" val="1693092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Levin</a:t>
            </a:r>
            <a:r>
              <a:rPr lang="cs-CZ" dirty="0" err="1"/>
              <a:t>s</a:t>
            </a:r>
            <a:r>
              <a:rPr lang="en-US" dirty="0"/>
              <a:t>’ model</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cxnSp>
        <p:nvCxnSpPr>
          <p:cNvPr id="7" name="Straight Connector 6">
            <a:extLst>
              <a:ext uri="{FF2B5EF4-FFF2-40B4-BE49-F238E27FC236}">
                <a16:creationId xmlns:a16="http://schemas.microsoft.com/office/drawing/2014/main" id="{522698C4-BE9A-891E-EB5B-A89F10BA1DF6}"/>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19873EF-6551-77F3-0FC8-FA888BDE80B7}"/>
              </a:ext>
            </a:extLst>
          </p:cNvPr>
          <p:cNvSpPr txBox="1"/>
          <p:nvPr/>
        </p:nvSpPr>
        <p:spPr>
          <a:xfrm>
            <a:off x="294641" y="5938574"/>
            <a:ext cx="4972683"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endParaRPr lang="en-US" sz="1600" i="1" dirty="0">
              <a:solidFill>
                <a:srgbClr val="23373B"/>
              </a:solidFill>
              <a:latin typeface="Arial" panose="020B0604020202020204" pitchFamily="34" charset="0"/>
              <a:ea typeface="Droid Sans Fallback" pitchFamily="2"/>
              <a:cs typeface="Arial" panose="020B0604020202020204" pitchFamily="34" charset="0"/>
            </a:endParaRPr>
          </a:p>
          <a:p>
            <a:pPr marL="0" marR="0" lvl="0" indent="0" rtl="0" hangingPunct="0">
              <a:lnSpc>
                <a:spcPct val="100000"/>
              </a:lnSpc>
              <a:spcBef>
                <a:spcPts val="0"/>
              </a:spcBef>
              <a:spcAft>
                <a:spcPts val="0"/>
              </a:spcAft>
              <a:buNone/>
              <a:tabLst/>
              <a:defRPr sz="1600"/>
            </a:pPr>
            <a:r>
              <a:rPr lang="en-US" sz="1600" dirty="0" err="1">
                <a:solidFill>
                  <a:srgbClr val="23373B"/>
                </a:solidFill>
                <a:latin typeface="Arial" panose="020B0604020202020204" pitchFamily="34" charset="0"/>
                <a:ea typeface="Droid Sans Fallback" pitchFamily="2"/>
                <a:cs typeface="Arial" panose="020B0604020202020204" pitchFamily="34" charset="0"/>
              </a:rPr>
              <a:t>Levins</a:t>
            </a:r>
            <a:r>
              <a:rPr lang="en-US" sz="1600" dirty="0">
                <a:solidFill>
                  <a:srgbClr val="23373B"/>
                </a:solidFill>
                <a:latin typeface="Arial" panose="020B0604020202020204" pitchFamily="34" charset="0"/>
                <a:ea typeface="Droid Sans Fallback" pitchFamily="2"/>
                <a:cs typeface="Arial" panose="020B0604020202020204" pitchFamily="34" charset="0"/>
              </a:rPr>
              <a:t> (1969) </a:t>
            </a:r>
            <a:r>
              <a:rPr lang="en-US" sz="1600" i="1" dirty="0">
                <a:solidFill>
                  <a:srgbClr val="23373B"/>
                </a:solidFill>
                <a:latin typeface="Arial" panose="020B0604020202020204" pitchFamily="34" charset="0"/>
                <a:ea typeface="Droid Sans Fallback" pitchFamily="2"/>
                <a:cs typeface="Arial" panose="020B0604020202020204" pitchFamily="34" charset="0"/>
              </a:rPr>
              <a:t>Bull. </a:t>
            </a:r>
            <a:r>
              <a:rPr lang="en-US" sz="1600" i="1" dirty="0" err="1">
                <a:solidFill>
                  <a:srgbClr val="23373B"/>
                </a:solidFill>
                <a:latin typeface="Arial" panose="020B0604020202020204" pitchFamily="34" charset="0"/>
                <a:ea typeface="Droid Sans Fallback" pitchFamily="2"/>
                <a:cs typeface="Arial" panose="020B0604020202020204" pitchFamily="34" charset="0"/>
              </a:rPr>
              <a:t>Entomol</a:t>
            </a:r>
            <a:r>
              <a:rPr lang="en-US" sz="1600" i="1" dirty="0">
                <a:solidFill>
                  <a:srgbClr val="23373B"/>
                </a:solidFill>
                <a:latin typeface="Arial" panose="020B0604020202020204" pitchFamily="34" charset="0"/>
                <a:ea typeface="Droid Sans Fallback" pitchFamily="2"/>
                <a:cs typeface="Arial" panose="020B0604020202020204" pitchFamily="34" charset="0"/>
              </a:rPr>
              <a:t>. Soc. Amer.</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0D53F1E-472D-4DA0-4C01-1E07A39B2D21}"/>
                  </a:ext>
                </a:extLst>
              </p:cNvPr>
              <p:cNvSpPr txBox="1"/>
              <p:nvPr/>
            </p:nvSpPr>
            <p:spPr>
              <a:xfrm>
                <a:off x="4124703" y="3680917"/>
                <a:ext cx="2285241"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𝑑𝑁</m:t>
                          </m:r>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1" smtClean="0">
                          <a:latin typeface="Cambria Math" panose="02040503050406030204" pitchFamily="18" charset="0"/>
                        </a:rPr>
                        <m:t>𝑐𝑁</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𝑁</m:t>
                          </m:r>
                        </m:e>
                      </m:d>
                      <m:r>
                        <a:rPr lang="en-US" b="0" i="1" smtClean="0">
                          <a:latin typeface="Cambria Math" panose="02040503050406030204" pitchFamily="18" charset="0"/>
                        </a:rPr>
                        <m:t>−</m:t>
                      </m:r>
                      <m:r>
                        <a:rPr lang="en-US" b="0" i="1" smtClean="0">
                          <a:latin typeface="Cambria Math" panose="02040503050406030204" pitchFamily="18" charset="0"/>
                        </a:rPr>
                        <m:t>𝑒𝑁</m:t>
                      </m:r>
                    </m:oMath>
                  </m:oMathPara>
                </a14:m>
                <a:endParaRPr lang="en-US" dirty="0"/>
              </a:p>
            </p:txBody>
          </p:sp>
        </mc:Choice>
        <mc:Fallback xmlns="">
          <p:sp>
            <p:nvSpPr>
              <p:cNvPr id="10" name="TextBox 9">
                <a:extLst>
                  <a:ext uri="{FF2B5EF4-FFF2-40B4-BE49-F238E27FC236}">
                    <a16:creationId xmlns:a16="http://schemas.microsoft.com/office/drawing/2014/main" id="{70D53F1E-472D-4DA0-4C01-1E07A39B2D21}"/>
                  </a:ext>
                </a:extLst>
              </p:cNvPr>
              <p:cNvSpPr txBox="1">
                <a:spLocks noRot="1" noChangeAspect="1" noMove="1" noResize="1" noEditPoints="1" noAdjustHandles="1" noChangeArrowheads="1" noChangeShapeType="1" noTextEdit="1"/>
              </p:cNvSpPr>
              <p:nvPr/>
            </p:nvSpPr>
            <p:spPr>
              <a:xfrm>
                <a:off x="4124703" y="3680917"/>
                <a:ext cx="2285241" cy="52591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EB59B9-2FFA-A089-B738-6E31D0C603B0}"/>
                  </a:ext>
                </a:extLst>
              </p:cNvPr>
              <p:cNvSpPr txBox="1"/>
              <p:nvPr/>
            </p:nvSpPr>
            <p:spPr>
              <a:xfrm>
                <a:off x="4143439" y="4385088"/>
                <a:ext cx="1057212" cy="4744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𝑒</m:t>
                          </m:r>
                        </m:num>
                        <m:den>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E7EB59B9-2FFA-A089-B738-6E31D0C603B0}"/>
                  </a:ext>
                </a:extLst>
              </p:cNvPr>
              <p:cNvSpPr txBox="1">
                <a:spLocks noRot="1" noChangeAspect="1" noMove="1" noResize="1" noEditPoints="1" noAdjustHandles="1" noChangeArrowheads="1" noChangeShapeType="1" noTextEdit="1"/>
              </p:cNvSpPr>
              <p:nvPr/>
            </p:nvSpPr>
            <p:spPr>
              <a:xfrm>
                <a:off x="4143439" y="4385088"/>
                <a:ext cx="1057212" cy="474425"/>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84A86C8-CC03-014A-CB53-A12F904BEB5C}"/>
              </a:ext>
            </a:extLst>
          </p:cNvPr>
          <p:cNvSpPr txBox="1"/>
          <p:nvPr/>
        </p:nvSpPr>
        <p:spPr>
          <a:xfrm>
            <a:off x="5131060" y="1082572"/>
            <a:ext cx="3467616" cy="1477328"/>
          </a:xfrm>
          <a:prstGeom prst="rect">
            <a:avLst/>
          </a:prstGeom>
          <a:noFill/>
        </p:spPr>
        <p:txBody>
          <a:bodyPr wrap="none" rtlCol="0">
            <a:spAutoFit/>
          </a:bodyPr>
          <a:lstStyle/>
          <a:p>
            <a:r>
              <a:rPr lang="en-US" i="1" dirty="0"/>
              <a:t>N</a:t>
            </a:r>
            <a:r>
              <a:rPr lang="en-US" dirty="0"/>
              <a:t>… proportion of occupied sites</a:t>
            </a:r>
          </a:p>
          <a:p>
            <a:r>
              <a:rPr lang="en-US" i="1" dirty="0"/>
              <a:t>c</a:t>
            </a:r>
            <a:r>
              <a:rPr lang="en-US" dirty="0"/>
              <a:t>… colonization probability</a:t>
            </a:r>
          </a:p>
          <a:p>
            <a:r>
              <a:rPr lang="en-US" i="1" dirty="0"/>
              <a:t>e</a:t>
            </a:r>
            <a:r>
              <a:rPr lang="en-US" dirty="0"/>
              <a:t>… extinction probability</a:t>
            </a:r>
          </a:p>
          <a:p>
            <a:r>
              <a:rPr lang="en-US" i="1" dirty="0"/>
              <a:t>t</a:t>
            </a:r>
            <a:r>
              <a:rPr lang="en-US" dirty="0"/>
              <a:t>… time</a:t>
            </a:r>
          </a:p>
          <a:p>
            <a:r>
              <a:rPr lang="en-US" i="1" dirty="0"/>
              <a:t>K</a:t>
            </a:r>
            <a:r>
              <a:rPr lang="en-US" dirty="0"/>
              <a:t>… carrying capacity</a:t>
            </a:r>
          </a:p>
        </p:txBody>
      </p:sp>
      <p:grpSp>
        <p:nvGrpSpPr>
          <p:cNvPr id="15" name="Group 14">
            <a:extLst>
              <a:ext uri="{FF2B5EF4-FFF2-40B4-BE49-F238E27FC236}">
                <a16:creationId xmlns:a16="http://schemas.microsoft.com/office/drawing/2014/main" id="{CD453953-B826-9B63-A7DA-188AFD660253}"/>
              </a:ext>
            </a:extLst>
          </p:cNvPr>
          <p:cNvGrpSpPr/>
          <p:nvPr/>
        </p:nvGrpSpPr>
        <p:grpSpPr>
          <a:xfrm>
            <a:off x="1297574" y="2934640"/>
            <a:ext cx="2831598" cy="2179006"/>
            <a:chOff x="5156346" y="2221251"/>
            <a:chExt cx="3772818" cy="2903304"/>
          </a:xfrm>
        </p:grpSpPr>
        <p:pic>
          <p:nvPicPr>
            <p:cNvPr id="1026" name="Picture 2">
              <a:extLst>
                <a:ext uri="{FF2B5EF4-FFF2-40B4-BE49-F238E27FC236}">
                  <a16:creationId xmlns:a16="http://schemas.microsoft.com/office/drawing/2014/main" id="{8765C273-1768-A535-4D43-CF3892DB084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34024" y="2294206"/>
              <a:ext cx="3181351" cy="28303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0275365-CEBA-2031-ECF2-6D412E6D4AFF}"/>
                </a:ext>
              </a:extLst>
            </p:cNvPr>
            <p:cNvSpPr txBox="1"/>
            <p:nvPr/>
          </p:nvSpPr>
          <p:spPr>
            <a:xfrm>
              <a:off x="5156346" y="3338655"/>
              <a:ext cx="351378" cy="369331"/>
            </a:xfrm>
            <a:prstGeom prst="rect">
              <a:avLst/>
            </a:prstGeom>
            <a:noFill/>
          </p:spPr>
          <p:txBody>
            <a:bodyPr wrap="none" rtlCol="0">
              <a:spAutoFit/>
            </a:bodyPr>
            <a:lstStyle/>
            <a:p>
              <a:r>
                <a:rPr lang="en-US" i="1" dirty="0"/>
                <a:t>N</a:t>
              </a:r>
            </a:p>
          </p:txBody>
        </p:sp>
        <p:sp>
          <p:nvSpPr>
            <p:cNvPr id="14" name="TextBox 13">
              <a:extLst>
                <a:ext uri="{FF2B5EF4-FFF2-40B4-BE49-F238E27FC236}">
                  <a16:creationId xmlns:a16="http://schemas.microsoft.com/office/drawing/2014/main" id="{EF2B866E-CA85-9E0D-0956-A87A685163E5}"/>
                </a:ext>
              </a:extLst>
            </p:cNvPr>
            <p:cNvSpPr txBox="1"/>
            <p:nvPr/>
          </p:nvSpPr>
          <p:spPr>
            <a:xfrm>
              <a:off x="8577786" y="2221251"/>
              <a:ext cx="351378" cy="369332"/>
            </a:xfrm>
            <a:prstGeom prst="rect">
              <a:avLst/>
            </a:prstGeom>
            <a:noFill/>
          </p:spPr>
          <p:txBody>
            <a:bodyPr wrap="none" rtlCol="0">
              <a:spAutoFit/>
            </a:bodyPr>
            <a:lstStyle/>
            <a:p>
              <a:r>
                <a:rPr lang="en-US" i="1" dirty="0"/>
                <a:t>K</a:t>
              </a:r>
            </a:p>
          </p:txBody>
        </p:sp>
      </p:grpSp>
      <p:sp>
        <p:nvSpPr>
          <p:cNvPr id="19" name="TextBox 18">
            <a:extLst>
              <a:ext uri="{FF2B5EF4-FFF2-40B4-BE49-F238E27FC236}">
                <a16:creationId xmlns:a16="http://schemas.microsoft.com/office/drawing/2014/main" id="{4B4BF2E1-D24F-58E5-F411-3B1D0D4CEB2E}"/>
              </a:ext>
            </a:extLst>
          </p:cNvPr>
          <p:cNvSpPr txBox="1"/>
          <p:nvPr/>
        </p:nvSpPr>
        <p:spPr>
          <a:xfrm>
            <a:off x="1266066" y="5185701"/>
            <a:ext cx="9525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At equilibrium, </a:t>
            </a:r>
            <a:r>
              <a:rPr lang="en-US" b="1" i="0" dirty="0">
                <a:solidFill>
                  <a:srgbClr val="202122"/>
                </a:solidFill>
                <a:effectLst/>
                <a:latin typeface="Arial" panose="020B0604020202020204" pitchFamily="34" charset="0"/>
              </a:rPr>
              <a:t>some fraction of the </a:t>
            </a:r>
            <a:r>
              <a:rPr lang="en-US" b="1" dirty="0">
                <a:solidFill>
                  <a:srgbClr val="202122"/>
                </a:solidFill>
                <a:latin typeface="Arial" panose="020B0604020202020204" pitchFamily="34" charset="0"/>
              </a:rPr>
              <a:t>patches can constantly </a:t>
            </a:r>
            <a:r>
              <a:rPr lang="en-US" b="1" i="0" dirty="0">
                <a:solidFill>
                  <a:srgbClr val="202122"/>
                </a:solidFill>
                <a:effectLst/>
                <a:latin typeface="Arial" panose="020B0604020202020204" pitchFamily="34" charset="0"/>
              </a:rPr>
              <a:t>be unoccupied</a:t>
            </a:r>
            <a:r>
              <a:rPr lang="en-US" b="0" i="0" dirty="0">
                <a:solidFill>
                  <a:srgbClr val="202122"/>
                </a:solidFill>
                <a:effectLst/>
                <a:latin typeface="Arial" panose="020B0604020202020204" pitchFamily="34" charset="0"/>
              </a:rPr>
              <a:t>.</a:t>
            </a:r>
            <a:endParaRPr lang="en-US" dirty="0"/>
          </a:p>
        </p:txBody>
      </p:sp>
      <p:pic>
        <p:nvPicPr>
          <p:cNvPr id="3" name="Picture 2">
            <a:extLst>
              <a:ext uri="{FF2B5EF4-FFF2-40B4-BE49-F238E27FC236}">
                <a16:creationId xmlns:a16="http://schemas.microsoft.com/office/drawing/2014/main" id="{A0F36041-B9FA-A76E-7468-893FAC2F902B}"/>
              </a:ext>
            </a:extLst>
          </p:cNvPr>
          <p:cNvPicPr>
            <a:picLocks noChangeAspect="1"/>
          </p:cNvPicPr>
          <p:nvPr/>
        </p:nvPicPr>
        <p:blipFill rotWithShape="1">
          <a:blip r:embed="rId6">
            <a:extLst>
              <a:ext uri="{28A0092B-C50C-407E-A947-70E740481C1C}">
                <a14:useLocalDpi xmlns:a14="http://schemas.microsoft.com/office/drawing/2010/main" val="0"/>
              </a:ext>
            </a:extLst>
          </a:blip>
          <a:srcRect l="52181" r="23844" b="32243"/>
          <a:stretch/>
        </p:blipFill>
        <p:spPr>
          <a:xfrm>
            <a:off x="8989372" y="1221068"/>
            <a:ext cx="1469137" cy="3164020"/>
          </a:xfrm>
          <a:prstGeom prst="rect">
            <a:avLst/>
          </a:prstGeom>
        </p:spPr>
      </p:pic>
    </p:spTree>
    <p:extLst>
      <p:ext uri="{BB962C8B-B14F-4D97-AF65-F5344CB8AC3E}">
        <p14:creationId xmlns:p14="http://schemas.microsoft.com/office/powerpoint/2010/main" val="209729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Extensions of </a:t>
            </a:r>
            <a:r>
              <a:rPr lang="en-US" dirty="0" err="1"/>
              <a:t>Levins</a:t>
            </a:r>
            <a:r>
              <a:rPr lang="en-US" dirty="0"/>
              <a:t>’ model include:</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860B22B9-93EF-B9AD-DF87-C01D7D0B1C05}"/>
              </a:ext>
            </a:extLst>
          </p:cNvPr>
          <p:cNvSpPr txBox="1"/>
          <p:nvPr/>
        </p:nvSpPr>
        <p:spPr>
          <a:xfrm>
            <a:off x="1247775" y="996202"/>
            <a:ext cx="8448675" cy="3939540"/>
          </a:xfrm>
          <a:prstGeom prst="rect">
            <a:avLst/>
          </a:prstGeom>
          <a:noFill/>
        </p:spPr>
        <p:txBody>
          <a:bodyPr wrap="square" rtlCol="0">
            <a:spAutoFit/>
          </a:bodyPr>
          <a:lstStyle/>
          <a:p>
            <a:pPr marL="342900" indent="-342900">
              <a:spcAft>
                <a:spcPts val="1200"/>
              </a:spcAft>
              <a:buFont typeface="+mj-lt"/>
              <a:buAutoNum type="arabicPeriod"/>
            </a:pPr>
            <a:r>
              <a:rPr lang="en-US" b="1" dirty="0">
                <a:solidFill>
                  <a:srgbClr val="202122"/>
                </a:solidFill>
                <a:latin typeface="Arial" panose="020B0604020202020204" pitchFamily="34" charset="0"/>
              </a:rPr>
              <a:t>Rescue effect </a:t>
            </a:r>
            <a:r>
              <a:rPr lang="en-US" dirty="0">
                <a:solidFill>
                  <a:srgbClr val="202122"/>
                </a:solidFill>
                <a:latin typeface="Arial" panose="020B0604020202020204" pitchFamily="34" charset="0"/>
              </a:rPr>
              <a:t>– extinction rates are low in systems with high </a:t>
            </a:r>
            <a:r>
              <a:rPr lang="en-US" i="1" dirty="0">
                <a:solidFill>
                  <a:srgbClr val="202122"/>
                </a:solidFill>
                <a:latin typeface="Arial" panose="020B0604020202020204" pitchFamily="34" charset="0"/>
              </a:rPr>
              <a:t>N </a:t>
            </a:r>
            <a:r>
              <a:rPr lang="en-US" dirty="0">
                <a:solidFill>
                  <a:srgbClr val="202122"/>
                </a:solidFill>
                <a:latin typeface="Arial" panose="020B0604020202020204" pitchFamily="34" charset="0"/>
              </a:rPr>
              <a:t>(</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1985)</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populations are less likely to go extinct (Hastings &amp; Wolin 1989)</a:t>
            </a:r>
          </a:p>
          <a:p>
            <a:pPr marL="342900" indent="-342900">
              <a:spcAft>
                <a:spcPts val="1200"/>
              </a:spcAft>
              <a:buFont typeface="+mj-lt"/>
              <a:buAutoNum type="arabicPeriod"/>
            </a:pPr>
            <a:r>
              <a:rPr lang="en-US" b="1" dirty="0">
                <a:solidFill>
                  <a:srgbClr val="202122"/>
                </a:solidFill>
                <a:latin typeface="Arial" panose="020B0604020202020204" pitchFamily="34" charset="0"/>
              </a:rPr>
              <a:t>Larger</a:t>
            </a:r>
            <a:r>
              <a:rPr lang="en-US" dirty="0">
                <a:solidFill>
                  <a:srgbClr val="202122"/>
                </a:solidFill>
                <a:latin typeface="Arial" panose="020B0604020202020204" pitchFamily="34" charset="0"/>
              </a:rPr>
              <a:t> empty patches are more likely to be colonized (Hastings &amp; Wolin 1989)</a:t>
            </a:r>
          </a:p>
          <a:p>
            <a:pPr marL="342900" indent="-342900">
              <a:spcAft>
                <a:spcPts val="1200"/>
              </a:spcAft>
              <a:buFont typeface="+mj-lt"/>
              <a:buAutoNum type="arabicPeriod"/>
            </a:pPr>
            <a:r>
              <a:rPr lang="en-US" dirty="0">
                <a:solidFill>
                  <a:srgbClr val="202122"/>
                </a:solidFill>
                <a:latin typeface="Arial" panose="020B0604020202020204" pitchFamily="34" charset="0"/>
              </a:rPr>
              <a:t>Species </a:t>
            </a:r>
            <a:r>
              <a:rPr lang="en-US" b="1" dirty="0">
                <a:solidFill>
                  <a:srgbClr val="202122"/>
                </a:solidFill>
                <a:latin typeface="Arial" panose="020B0604020202020204" pitchFamily="34" charset="0"/>
              </a:rPr>
              <a:t>interactions</a:t>
            </a:r>
            <a:r>
              <a:rPr lang="en-US" dirty="0">
                <a:solidFill>
                  <a:srgbClr val="202122"/>
                </a:solidFill>
                <a:latin typeface="Arial" panose="020B0604020202020204" pitchFamily="34" charset="0"/>
              </a:rPr>
              <a:t> (Nee &amp; May 1992)</a:t>
            </a:r>
          </a:p>
          <a:p>
            <a:pPr marL="342900" indent="-342900">
              <a:spcAft>
                <a:spcPts val="1200"/>
              </a:spcAft>
              <a:buFont typeface="+mj-lt"/>
              <a:buAutoNum type="arabicPeriod"/>
            </a:pPr>
            <a:r>
              <a:rPr lang="en-US" dirty="0">
                <a:solidFill>
                  <a:srgbClr val="202122"/>
                </a:solidFill>
                <a:latin typeface="Arial" panose="020B0604020202020204" pitchFamily="34" charset="0"/>
              </a:rPr>
              <a:t>Colonization is determined by </a:t>
            </a:r>
            <a:r>
              <a:rPr lang="en-US" b="1" dirty="0">
                <a:solidFill>
                  <a:srgbClr val="202122"/>
                </a:solidFill>
                <a:latin typeface="Arial" panose="020B0604020202020204" pitchFamily="34" charset="0"/>
              </a:rPr>
              <a:t>connectivity</a:t>
            </a:r>
            <a:r>
              <a:rPr lang="en-US" dirty="0">
                <a:solidFill>
                  <a:srgbClr val="202122"/>
                </a:solidFill>
                <a:latin typeface="Arial" panose="020B0604020202020204" pitchFamily="34" charset="0"/>
              </a:rPr>
              <a:t> (connected patches are more likely to be colonized; </a:t>
            </a:r>
            <a:r>
              <a:rPr lang="en-US" dirty="0" err="1">
                <a:solidFill>
                  <a:srgbClr val="202122"/>
                </a:solidFill>
                <a:latin typeface="Arial" panose="020B0604020202020204" pitchFamily="34" charset="0"/>
              </a:rPr>
              <a:t>Hanski</a:t>
            </a:r>
            <a:r>
              <a:rPr lang="en-US" dirty="0">
                <a:solidFill>
                  <a:srgbClr val="202122"/>
                </a:solidFill>
                <a:latin typeface="Arial" panose="020B0604020202020204" pitchFamily="34" charset="0"/>
              </a:rPr>
              <a:t> 1994)</a:t>
            </a:r>
          </a:p>
          <a:p>
            <a:pPr marL="342900" indent="-342900">
              <a:spcAft>
                <a:spcPts val="1200"/>
              </a:spcAft>
              <a:buFont typeface="+mj-lt"/>
              <a:buAutoNum type="arabicPeriod"/>
            </a:pPr>
            <a:r>
              <a:rPr lang="en-US" b="1" dirty="0">
                <a:solidFill>
                  <a:srgbClr val="202122"/>
                </a:solidFill>
                <a:latin typeface="Arial" panose="020B0604020202020204" pitchFamily="34" charset="0"/>
              </a:rPr>
              <a:t>Source</a:t>
            </a:r>
            <a:r>
              <a:rPr lang="en-US" dirty="0">
                <a:solidFill>
                  <a:srgbClr val="202122"/>
                </a:solidFill>
                <a:latin typeface="Arial" panose="020B0604020202020204" pitchFamily="34" charset="0"/>
              </a:rPr>
              <a:t> &amp; </a:t>
            </a:r>
            <a:r>
              <a:rPr lang="en-US" b="1" dirty="0">
                <a:solidFill>
                  <a:srgbClr val="202122"/>
                </a:solidFill>
                <a:latin typeface="Arial" panose="020B0604020202020204" pitchFamily="34" charset="0"/>
              </a:rPr>
              <a:t>sink</a:t>
            </a:r>
            <a:r>
              <a:rPr lang="en-US" dirty="0">
                <a:solidFill>
                  <a:srgbClr val="202122"/>
                </a:solidFill>
                <a:latin typeface="Arial" panose="020B0604020202020204" pitchFamily="34" charset="0"/>
              </a:rPr>
              <a:t> populations</a:t>
            </a:r>
          </a:p>
          <a:p>
            <a:pPr marL="342900" indent="-342900">
              <a:spcAft>
                <a:spcPts val="1200"/>
              </a:spcAft>
              <a:buFont typeface="+mj-lt"/>
              <a:buAutoNum type="arabicPeriod"/>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cxnSp>
        <p:nvCxnSpPr>
          <p:cNvPr id="3" name="Straight Connector 2">
            <a:extLst>
              <a:ext uri="{FF2B5EF4-FFF2-40B4-BE49-F238E27FC236}">
                <a16:creationId xmlns:a16="http://schemas.microsoft.com/office/drawing/2014/main" id="{C0958E70-04AE-43CE-AEF6-9C720AC8871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A365F1-B865-7B34-F6DB-72F6DE0F44EA}"/>
              </a:ext>
            </a:extLst>
          </p:cNvPr>
          <p:cNvSpPr txBox="1"/>
          <p:nvPr/>
        </p:nvSpPr>
        <p:spPr>
          <a:xfrm>
            <a:off x="294641" y="5938574"/>
            <a:ext cx="497268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Van </a:t>
            </a:r>
            <a:r>
              <a:rPr lang="cs-CZ" sz="1600" dirty="0" err="1">
                <a:solidFill>
                  <a:srgbClr val="23373B"/>
                </a:solidFill>
                <a:latin typeface="Arial" panose="020B0604020202020204" pitchFamily="34" charset="0"/>
                <a:ea typeface="Droid Sans Fallback" pitchFamily="2"/>
                <a:cs typeface="Arial" panose="020B0604020202020204" pitchFamily="34" charset="0"/>
              </a:rPr>
              <a:t>Nouhuys</a:t>
            </a:r>
            <a:r>
              <a:rPr lang="cs-CZ" sz="1600" dirty="0">
                <a:solidFill>
                  <a:srgbClr val="23373B"/>
                </a:solidFill>
                <a:latin typeface="Arial" panose="020B0604020202020204" pitchFamily="34" charset="0"/>
                <a:ea typeface="Droid Sans Fallback" pitchFamily="2"/>
                <a:cs typeface="Arial" panose="020B0604020202020204" pitchFamily="34" charset="0"/>
              </a:rPr>
              <a:t> (2016) </a:t>
            </a:r>
            <a:r>
              <a:rPr lang="cs-CZ" sz="1600" i="1" dirty="0" err="1">
                <a:solidFill>
                  <a:srgbClr val="23373B"/>
                </a:solidFill>
                <a:latin typeface="Arial" panose="020B0604020202020204" pitchFamily="34" charset="0"/>
                <a:ea typeface="Droid Sans Fallback" pitchFamily="2"/>
                <a:cs typeface="Arial" panose="020B0604020202020204" pitchFamily="34" charset="0"/>
              </a:rPr>
              <a:t>Metapopulation</a:t>
            </a:r>
            <a:r>
              <a:rPr lang="cs-CZ" sz="1600" i="1" dirty="0">
                <a:solidFill>
                  <a:srgbClr val="23373B"/>
                </a:solidFill>
                <a:latin typeface="Arial" panose="020B0604020202020204" pitchFamily="34" charset="0"/>
                <a:ea typeface="Droid Sans Fallback" pitchFamily="2"/>
                <a:cs typeface="Arial" panose="020B0604020202020204" pitchFamily="34" charset="0"/>
              </a:rPr>
              <a:t> </a:t>
            </a:r>
            <a:r>
              <a:rPr lang="cs-CZ" sz="1600" i="1" dirty="0" err="1">
                <a:solidFill>
                  <a:srgbClr val="23373B"/>
                </a:solidFill>
                <a:latin typeface="Arial" panose="020B0604020202020204" pitchFamily="34" charset="0"/>
                <a:ea typeface="Droid Sans Fallback" pitchFamily="2"/>
                <a:cs typeface="Arial" panose="020B0604020202020204" pitchFamily="34" charset="0"/>
              </a:rPr>
              <a:t>Ecology</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spTree>
    <p:extLst>
      <p:ext uri="{BB962C8B-B14F-4D97-AF65-F5344CB8AC3E}">
        <p14:creationId xmlns:p14="http://schemas.microsoft.com/office/powerpoint/2010/main" val="318252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You should know</a:t>
            </a:r>
            <a:endParaRPr lang="en-US" sz="2400"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a:p>
        </p:txBody>
      </p:sp>
      <p:sp>
        <p:nvSpPr>
          <p:cNvPr id="5" name="Footer Placeholder 4">
            <a:extLst>
              <a:ext uri="{FF2B5EF4-FFF2-40B4-BE49-F238E27FC236}">
                <a16:creationId xmlns:a16="http://schemas.microsoft.com/office/drawing/2014/main" id="{BCE70126-51C6-4293-9E9D-CCF4709B5E3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B03E081-3684-A712-AE44-6B52056E0656}"/>
              </a:ext>
            </a:extLst>
          </p:cNvPr>
          <p:cNvSpPr txBox="1"/>
          <p:nvPr/>
        </p:nvSpPr>
        <p:spPr>
          <a:xfrm>
            <a:off x="1333501" y="1095375"/>
            <a:ext cx="9791700" cy="3693319"/>
          </a:xfrm>
          <a:prstGeom prst="rect">
            <a:avLst/>
          </a:prstGeom>
          <a:noFill/>
        </p:spPr>
        <p:txBody>
          <a:bodyPr wrap="square" rtlCol="0">
            <a:spAutoFit/>
          </a:bodyPr>
          <a:lstStyle/>
          <a:p>
            <a:endParaRPr lang="en-US" dirty="0"/>
          </a:p>
          <a:p>
            <a:r>
              <a:rPr lang="en-US"/>
              <a:t>What is a metapopulation</a:t>
            </a:r>
            <a:endParaRPr lang="en-US" dirty="0"/>
          </a:p>
          <a:p>
            <a:endParaRPr lang="en-US" dirty="0"/>
          </a:p>
          <a:p>
            <a:r>
              <a:rPr lang="en-US" dirty="0"/>
              <a:t>How common are metapopulation in real world, and where they stand on the continuum between continuous large population and completely fragmented one</a:t>
            </a:r>
          </a:p>
          <a:p>
            <a:endParaRPr lang="en-US" dirty="0"/>
          </a:p>
          <a:p>
            <a:r>
              <a:rPr lang="en-US" dirty="0"/>
              <a:t>That there is the </a:t>
            </a:r>
            <a:r>
              <a:rPr lang="en-US" dirty="0" err="1"/>
              <a:t>Levins</a:t>
            </a:r>
            <a:r>
              <a:rPr lang="en-US" dirty="0"/>
              <a:t>’ model, that it models occupancy of patches, and that it is a logistic curve</a:t>
            </a:r>
          </a:p>
          <a:p>
            <a:endParaRPr lang="en-US" dirty="0"/>
          </a:p>
          <a:p>
            <a:r>
              <a:rPr lang="en-US" dirty="0"/>
              <a:t>That a stable metapopulation state might be only partial occupancy that fluctuates around an equilibrium</a:t>
            </a:r>
          </a:p>
          <a:p>
            <a:endParaRPr lang="en-US" dirty="0"/>
          </a:p>
          <a:p>
            <a:r>
              <a:rPr lang="en-US" dirty="0"/>
              <a:t>What is a source and sink population</a:t>
            </a:r>
          </a:p>
        </p:txBody>
      </p:sp>
    </p:spTree>
    <p:extLst>
      <p:ext uri="{BB962C8B-B14F-4D97-AF65-F5344CB8AC3E}">
        <p14:creationId xmlns:p14="http://schemas.microsoft.com/office/powerpoint/2010/main" val="284941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Extinction vs Extirpation</a:t>
            </a:r>
            <a:r>
              <a:rPr lang="cs-CZ" dirty="0">
                <a:solidFill>
                  <a:schemeClr val="tx1"/>
                </a:solidFill>
              </a:rPr>
              <a:t> – more </a:t>
            </a:r>
            <a:r>
              <a:rPr lang="cs-CZ" dirty="0" err="1">
                <a:solidFill>
                  <a:schemeClr val="tx1"/>
                </a:solidFill>
              </a:rPr>
              <a:t>examples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a:p>
        </p:txBody>
      </p:sp>
      <p:sp>
        <p:nvSpPr>
          <p:cNvPr id="27" name="TextBox 26">
            <a:extLst>
              <a:ext uri="{FF2B5EF4-FFF2-40B4-BE49-F238E27FC236}">
                <a16:creationId xmlns:a16="http://schemas.microsoft.com/office/drawing/2014/main" id="{FDACB093-F921-4B7B-8051-D5E1CE2F5E0C}"/>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E0E79034-D375-41AF-AF81-3DF22D854521}"/>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25E9BB70-AE13-4B88-A4A8-D7B24AEBAC12}"/>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94D56DCF-73E7-4123-865F-B7280C285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22BEE921-7BDE-4058-B066-C0602393F0D7}"/>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19510014-5C20-4EFD-853C-B0C9D2CFB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EA6BD8FC-AEA9-463C-820C-FEA6B93C77D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83698901-B22F-4037-A9CA-5327B725413B}"/>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FF0F7358-509F-42C2-B47A-CAC7D83AE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971337D1-4999-466D-8266-97FEEC772BF8}"/>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72AD0AC2-038D-92B9-07E9-740F21B0C1F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51A75C23-306C-406E-A046-F3EB22574C4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279F7E27-B0C0-454D-B0AA-9D34FDC08F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1726C22F-2B68-4DFB-B1F6-324F5FE94695}"/>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D7CD84C6-5D81-49BB-AE84-6D17BCA538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185BA1A6-86C0-4113-90CB-8BC5870D8F3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6C99F90A-472A-4BC6-98A1-B07BCCA268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F0C21275-4608-4BE9-A416-D5ED88C06BD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2649710F-0E6C-474C-88F7-7464281AD8EE}"/>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73DBB718-2E39-4037-7E4F-3B0BE24080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960FAE-3AA3-51BE-4B61-45C1FF38EC1C}"/>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143205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75373-240F-B6C4-AFD8-E841E03F6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6144A4-4193-5678-6BE5-79B525CA4801}"/>
              </a:ext>
            </a:extLst>
          </p:cNvPr>
          <p:cNvSpPr>
            <a:spLocks noGrp="1"/>
          </p:cNvSpPr>
          <p:nvPr>
            <p:ph type="title"/>
          </p:nvPr>
        </p:nvSpPr>
        <p:spPr>
          <a:xfrm>
            <a:off x="0" y="-1"/>
            <a:ext cx="12192000" cy="681037"/>
          </a:xfrm>
          <a:solidFill>
            <a:schemeClr val="bg1">
              <a:lumMod val="85000"/>
            </a:schemeClr>
          </a:solidFill>
        </p:spPr>
        <p:txBody>
          <a:bodyPr/>
          <a:lstStyle/>
          <a:p>
            <a:r>
              <a:rPr lang="en-US" b="1" dirty="0">
                <a:solidFill>
                  <a:schemeClr val="tx1"/>
                </a:solidFill>
              </a:rPr>
              <a:t>Extinction risk </a:t>
            </a:r>
            <a:r>
              <a:rPr lang="en-US" dirty="0">
                <a:solidFill>
                  <a:schemeClr val="tx1"/>
                </a:solidFill>
              </a:rPr>
              <a:t>– likelihood that a species will become extinct</a:t>
            </a:r>
            <a:endParaRPr lang="cs-CZ" dirty="0">
              <a:solidFill>
                <a:schemeClr val="tx1"/>
              </a:solidFill>
            </a:endParaRPr>
          </a:p>
        </p:txBody>
      </p:sp>
      <p:sp>
        <p:nvSpPr>
          <p:cNvPr id="4" name="Slide Number Placeholder 3">
            <a:extLst>
              <a:ext uri="{FF2B5EF4-FFF2-40B4-BE49-F238E27FC236}">
                <a16:creationId xmlns:a16="http://schemas.microsoft.com/office/drawing/2014/main" id="{CAA6A544-9CFE-505B-4EB9-5FAEA2EE845A}"/>
              </a:ext>
            </a:extLst>
          </p:cNvPr>
          <p:cNvSpPr>
            <a:spLocks noGrp="1"/>
          </p:cNvSpPr>
          <p:nvPr>
            <p:ph type="sldNum" sz="quarter" idx="12"/>
          </p:nvPr>
        </p:nvSpPr>
        <p:spPr/>
        <p:txBody>
          <a:bodyPr/>
          <a:lstStyle/>
          <a:p>
            <a:fld id="{613B397D-D41F-492E-ABE2-B3390F73867D}" type="slidenum">
              <a:rPr lang="cs-CZ" smtClean="0"/>
              <a:t>6</a:t>
            </a:fld>
            <a:endParaRPr lang="cs-CZ"/>
          </a:p>
        </p:txBody>
      </p:sp>
      <p:sp>
        <p:nvSpPr>
          <p:cNvPr id="27" name="TextBox 26">
            <a:extLst>
              <a:ext uri="{FF2B5EF4-FFF2-40B4-BE49-F238E27FC236}">
                <a16:creationId xmlns:a16="http://schemas.microsoft.com/office/drawing/2014/main" id="{1C080D01-F959-3FD3-2C46-057F66626C6E}"/>
              </a:ext>
            </a:extLst>
          </p:cNvPr>
          <p:cNvSpPr txBox="1"/>
          <p:nvPr/>
        </p:nvSpPr>
        <p:spPr>
          <a:xfrm>
            <a:off x="272441" y="5953186"/>
            <a:ext cx="2864887" cy="830997"/>
          </a:xfrm>
          <a:prstGeom prst="rect">
            <a:avLst/>
          </a:prstGeom>
          <a:noFill/>
        </p:spPr>
        <p:txBody>
          <a:bodyPr wrap="none" rtlCol="0">
            <a:spAutoFit/>
          </a:bodyPr>
          <a:lstStyle/>
          <a:p>
            <a:r>
              <a:rPr lang="en-US" sz="1600" dirty="0"/>
              <a:t>Images: Wikimedia commons</a:t>
            </a:r>
          </a:p>
          <a:p>
            <a:endParaRPr lang="cs-CZ" sz="1600" i="1" dirty="0"/>
          </a:p>
          <a:p>
            <a:endParaRPr lang="cs-CZ" sz="1600" i="1" dirty="0"/>
          </a:p>
        </p:txBody>
      </p:sp>
      <p:grpSp>
        <p:nvGrpSpPr>
          <p:cNvPr id="16" name="Group 15">
            <a:extLst>
              <a:ext uri="{FF2B5EF4-FFF2-40B4-BE49-F238E27FC236}">
                <a16:creationId xmlns:a16="http://schemas.microsoft.com/office/drawing/2014/main" id="{935D5328-C744-F01C-E1AC-B5A4DECF07A8}"/>
              </a:ext>
            </a:extLst>
          </p:cNvPr>
          <p:cNvGrpSpPr/>
          <p:nvPr/>
        </p:nvGrpSpPr>
        <p:grpSpPr>
          <a:xfrm>
            <a:off x="1237783" y="852737"/>
            <a:ext cx="6903484" cy="2277708"/>
            <a:chOff x="1237783" y="852737"/>
            <a:chExt cx="6903484" cy="2277708"/>
          </a:xfrm>
        </p:grpSpPr>
        <p:sp>
          <p:nvSpPr>
            <p:cNvPr id="25" name="TextBox 24">
              <a:extLst>
                <a:ext uri="{FF2B5EF4-FFF2-40B4-BE49-F238E27FC236}">
                  <a16:creationId xmlns:a16="http://schemas.microsoft.com/office/drawing/2014/main" id="{A19E3262-3617-AD43-0797-2DF971231249}"/>
                </a:ext>
              </a:extLst>
            </p:cNvPr>
            <p:cNvSpPr txBox="1"/>
            <p:nvPr/>
          </p:nvSpPr>
          <p:spPr>
            <a:xfrm>
              <a:off x="1237783" y="852737"/>
              <a:ext cx="1673856" cy="461665"/>
            </a:xfrm>
            <a:prstGeom prst="rect">
              <a:avLst/>
            </a:prstGeom>
            <a:noFill/>
          </p:spPr>
          <p:txBody>
            <a:bodyPr wrap="none" rtlCol="0">
              <a:spAutoFit/>
            </a:bodyPr>
            <a:lstStyle/>
            <a:p>
              <a:r>
                <a:rPr lang="cs-CZ" sz="2400" dirty="0"/>
                <a:t>E</a:t>
              </a:r>
              <a:r>
                <a:rPr lang="en-US" sz="2400" dirty="0" err="1"/>
                <a:t>xtinctions</a:t>
              </a:r>
              <a:endParaRPr lang="cs-CZ" sz="2400" dirty="0"/>
            </a:p>
          </p:txBody>
        </p:sp>
        <p:pic>
          <p:nvPicPr>
            <p:cNvPr id="5" name="Picture 4" descr="A black and white drawing of a duck&#10;&#10;Description automatically generated with low confidence">
              <a:extLst>
                <a:ext uri="{FF2B5EF4-FFF2-40B4-BE49-F238E27FC236}">
                  <a16:creationId xmlns:a16="http://schemas.microsoft.com/office/drawing/2014/main" id="{0E9F2E46-67B9-5DA5-C6A8-8B19A4E19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740" y="1413800"/>
              <a:ext cx="2102527" cy="1069028"/>
            </a:xfrm>
            <a:prstGeom prst="rect">
              <a:avLst/>
            </a:prstGeom>
          </p:spPr>
        </p:pic>
        <p:sp>
          <p:nvSpPr>
            <p:cNvPr id="28" name="TextBox 27">
              <a:extLst>
                <a:ext uri="{FF2B5EF4-FFF2-40B4-BE49-F238E27FC236}">
                  <a16:creationId xmlns:a16="http://schemas.microsoft.com/office/drawing/2014/main" id="{85C65E7C-878C-8BBB-F5AF-40BEC54DAE3A}"/>
                </a:ext>
              </a:extLst>
            </p:cNvPr>
            <p:cNvSpPr txBox="1"/>
            <p:nvPr/>
          </p:nvSpPr>
          <p:spPr>
            <a:xfrm>
              <a:off x="6220405" y="2786245"/>
              <a:ext cx="1734770" cy="338554"/>
            </a:xfrm>
            <a:prstGeom prst="rect">
              <a:avLst/>
            </a:prstGeom>
            <a:noFill/>
          </p:spPr>
          <p:txBody>
            <a:bodyPr wrap="none" rtlCol="0">
              <a:spAutoFit/>
            </a:bodyPr>
            <a:lstStyle/>
            <a:p>
              <a:r>
                <a:rPr lang="en-US" sz="1600" dirty="0"/>
                <a:t>The dodo †1663 </a:t>
              </a:r>
              <a:endParaRPr lang="cs-CZ" sz="1600" i="1" dirty="0"/>
            </a:p>
          </p:txBody>
        </p:sp>
        <p:pic>
          <p:nvPicPr>
            <p:cNvPr id="11" name="Picture 10" descr="A close up of a frog&#10;&#10;Description automatically generated with medium confidence">
              <a:extLst>
                <a:ext uri="{FF2B5EF4-FFF2-40B4-BE49-F238E27FC236}">
                  <a16:creationId xmlns:a16="http://schemas.microsoft.com/office/drawing/2014/main" id="{05A57B0B-1307-0520-5F54-CC3DFB02E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201" y="1341242"/>
              <a:ext cx="1787098" cy="1414321"/>
            </a:xfrm>
            <a:prstGeom prst="rect">
              <a:avLst/>
            </a:prstGeom>
          </p:spPr>
        </p:pic>
        <p:sp>
          <p:nvSpPr>
            <p:cNvPr id="30" name="TextBox 29">
              <a:extLst>
                <a:ext uri="{FF2B5EF4-FFF2-40B4-BE49-F238E27FC236}">
                  <a16:creationId xmlns:a16="http://schemas.microsoft.com/office/drawing/2014/main" id="{9712503A-5B26-6031-D80D-430D19FE2B60}"/>
                </a:ext>
              </a:extLst>
            </p:cNvPr>
            <p:cNvSpPr txBox="1"/>
            <p:nvPr/>
          </p:nvSpPr>
          <p:spPr>
            <a:xfrm>
              <a:off x="1288809" y="2791891"/>
              <a:ext cx="1986441" cy="338554"/>
            </a:xfrm>
            <a:prstGeom prst="rect">
              <a:avLst/>
            </a:prstGeom>
            <a:noFill/>
          </p:spPr>
          <p:txBody>
            <a:bodyPr wrap="none" rtlCol="0">
              <a:spAutoFit/>
            </a:bodyPr>
            <a:lstStyle/>
            <a:p>
              <a:r>
                <a:rPr lang="en-US" sz="1600" dirty="0"/>
                <a:t>Golden toad †1989 </a:t>
              </a:r>
              <a:endParaRPr lang="cs-CZ" sz="1600" i="1" dirty="0"/>
            </a:p>
          </p:txBody>
        </p:sp>
        <p:sp>
          <p:nvSpPr>
            <p:cNvPr id="29" name="TextBox 28">
              <a:extLst>
                <a:ext uri="{FF2B5EF4-FFF2-40B4-BE49-F238E27FC236}">
                  <a16:creationId xmlns:a16="http://schemas.microsoft.com/office/drawing/2014/main" id="{2E01AD9B-0C3D-17DD-3F8D-6E6E301B2B58}"/>
                </a:ext>
              </a:extLst>
            </p:cNvPr>
            <p:cNvSpPr txBox="1"/>
            <p:nvPr/>
          </p:nvSpPr>
          <p:spPr>
            <a:xfrm>
              <a:off x="3662752" y="2786246"/>
              <a:ext cx="1771639" cy="338554"/>
            </a:xfrm>
            <a:prstGeom prst="rect">
              <a:avLst/>
            </a:prstGeom>
            <a:noFill/>
          </p:spPr>
          <p:txBody>
            <a:bodyPr wrap="none" rtlCol="0">
              <a:spAutoFit/>
            </a:bodyPr>
            <a:lstStyle/>
            <a:p>
              <a:r>
                <a:rPr lang="en-US" sz="1600" dirty="0"/>
                <a:t>Great auk †1840 </a:t>
              </a:r>
              <a:endParaRPr lang="cs-CZ" sz="1600" i="1" dirty="0"/>
            </a:p>
          </p:txBody>
        </p:sp>
        <p:pic>
          <p:nvPicPr>
            <p:cNvPr id="6146" name="Picture 2" descr="alternativní popis obrázku chybí">
              <a:extLst>
                <a:ext uri="{FF2B5EF4-FFF2-40B4-BE49-F238E27FC236}">
                  <a16:creationId xmlns:a16="http://schemas.microsoft.com/office/drawing/2014/main" id="{811A85F3-5C27-D970-8D02-9ECC966A3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8013" y="1330642"/>
              <a:ext cx="2173194" cy="141510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Footer Placeholder 6">
            <a:extLst>
              <a:ext uri="{FF2B5EF4-FFF2-40B4-BE49-F238E27FC236}">
                <a16:creationId xmlns:a16="http://schemas.microsoft.com/office/drawing/2014/main" id="{356B24EF-0BF5-280F-AA7F-E4A55CD67537}"/>
              </a:ext>
            </a:extLst>
          </p:cNvPr>
          <p:cNvSpPr>
            <a:spLocks noGrp="1"/>
          </p:cNvSpPr>
          <p:nvPr>
            <p:ph type="ftr" sz="quarter" idx="11"/>
          </p:nvPr>
        </p:nvSpPr>
        <p:spPr/>
        <p:txBody>
          <a:bodyPr/>
          <a:lstStyle/>
          <a:p>
            <a:r>
              <a:rPr lang="en-US" dirty="0"/>
              <a:t>Introduction</a:t>
            </a:r>
            <a:endParaRPr lang="cs-CZ" dirty="0"/>
          </a:p>
        </p:txBody>
      </p:sp>
      <p:grpSp>
        <p:nvGrpSpPr>
          <p:cNvPr id="9" name="Group 8">
            <a:extLst>
              <a:ext uri="{FF2B5EF4-FFF2-40B4-BE49-F238E27FC236}">
                <a16:creationId xmlns:a16="http://schemas.microsoft.com/office/drawing/2014/main" id="{62E05A26-80A0-6F93-E76F-F9E49595600E}"/>
              </a:ext>
            </a:extLst>
          </p:cNvPr>
          <p:cNvGrpSpPr/>
          <p:nvPr/>
        </p:nvGrpSpPr>
        <p:grpSpPr>
          <a:xfrm>
            <a:off x="360214" y="3293387"/>
            <a:ext cx="10226118" cy="2625289"/>
            <a:chOff x="360214" y="3293387"/>
            <a:chExt cx="10226118" cy="2625289"/>
          </a:xfrm>
        </p:grpSpPr>
        <p:sp>
          <p:nvSpPr>
            <p:cNvPr id="26" name="TextBox 25">
              <a:extLst>
                <a:ext uri="{FF2B5EF4-FFF2-40B4-BE49-F238E27FC236}">
                  <a16:creationId xmlns:a16="http://schemas.microsoft.com/office/drawing/2014/main" id="{8E02581C-BDE8-137A-3F00-4E1B8AF128CE}"/>
                </a:ext>
              </a:extLst>
            </p:cNvPr>
            <p:cNvSpPr txBox="1"/>
            <p:nvPr/>
          </p:nvSpPr>
          <p:spPr>
            <a:xfrm>
              <a:off x="1250608" y="3293387"/>
              <a:ext cx="4259499" cy="461665"/>
            </a:xfrm>
            <a:prstGeom prst="rect">
              <a:avLst/>
            </a:prstGeom>
            <a:noFill/>
          </p:spPr>
          <p:txBody>
            <a:bodyPr wrap="none" rtlCol="0">
              <a:spAutoFit/>
            </a:bodyPr>
            <a:lstStyle/>
            <a:p>
              <a:r>
                <a:rPr lang="cs-CZ" sz="2400" dirty="0" err="1"/>
                <a:t>Extirpations</a:t>
              </a:r>
              <a:r>
                <a:rPr lang="cs-CZ" sz="2400" dirty="0"/>
                <a:t> </a:t>
              </a:r>
              <a:r>
                <a:rPr lang="en-US" sz="2400" dirty="0"/>
                <a:t>(local extinctions)</a:t>
              </a:r>
              <a:endParaRPr lang="cs-CZ" sz="2400" dirty="0"/>
            </a:p>
          </p:txBody>
        </p:sp>
        <p:pic>
          <p:nvPicPr>
            <p:cNvPr id="20" name="Picture 19" descr="A bird standing on a branch&#10;&#10;Description automatically generated with medium confidence">
              <a:extLst>
                <a:ext uri="{FF2B5EF4-FFF2-40B4-BE49-F238E27FC236}">
                  <a16:creationId xmlns:a16="http://schemas.microsoft.com/office/drawing/2014/main" id="{58086174-E8F8-080E-856E-ECFDE51F8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0" y="3758737"/>
              <a:ext cx="2177974" cy="1426573"/>
            </a:xfrm>
            <a:prstGeom prst="rect">
              <a:avLst/>
            </a:prstGeom>
          </p:spPr>
        </p:pic>
        <p:sp>
          <p:nvSpPr>
            <p:cNvPr id="31" name="TextBox 30">
              <a:extLst>
                <a:ext uri="{FF2B5EF4-FFF2-40B4-BE49-F238E27FC236}">
                  <a16:creationId xmlns:a16="http://schemas.microsoft.com/office/drawing/2014/main" id="{C45398AD-C8BC-3F66-8A7D-6051EC51AEDA}"/>
                </a:ext>
              </a:extLst>
            </p:cNvPr>
            <p:cNvSpPr txBox="1"/>
            <p:nvPr/>
          </p:nvSpPr>
          <p:spPr>
            <a:xfrm>
              <a:off x="1346201" y="5225431"/>
              <a:ext cx="2121093" cy="584775"/>
            </a:xfrm>
            <a:prstGeom prst="rect">
              <a:avLst/>
            </a:prstGeom>
            <a:noFill/>
          </p:spPr>
          <p:txBody>
            <a:bodyPr wrap="none" rtlCol="0">
              <a:spAutoFit/>
            </a:bodyPr>
            <a:lstStyle/>
            <a:p>
              <a:pPr algn="ctr"/>
              <a:r>
                <a:rPr lang="cs-CZ" sz="1600" dirty="0" err="1"/>
                <a:t>Galeria</a:t>
              </a:r>
              <a:r>
                <a:rPr lang="cs-CZ" sz="1600" dirty="0"/>
                <a:t> </a:t>
              </a:r>
              <a:r>
                <a:rPr lang="cs-CZ" sz="1600" dirty="0" err="1"/>
                <a:t>cristata</a:t>
              </a:r>
              <a:endParaRPr lang="cs-CZ" sz="1600" dirty="0"/>
            </a:p>
            <a:p>
              <a:pPr algn="ctr"/>
              <a:r>
                <a:rPr lang="en-US" sz="1600" dirty="0"/>
                <a:t>(</a:t>
              </a:r>
              <a:r>
                <a:rPr lang="en-US" sz="1600" dirty="0" err="1"/>
                <a:t>Chocholou</a:t>
              </a:r>
              <a:r>
                <a:rPr lang="cs-CZ" sz="1600" dirty="0"/>
                <a:t>š obecný</a:t>
              </a:r>
              <a:r>
                <a:rPr lang="en-US" sz="1600" dirty="0"/>
                <a:t>)</a:t>
              </a:r>
              <a:endParaRPr lang="cs-CZ" sz="1600" dirty="0"/>
            </a:p>
          </p:txBody>
        </p:sp>
        <p:pic>
          <p:nvPicPr>
            <p:cNvPr id="22" name="Picture 21" descr="A yellow butterfly on a leaf&#10;&#10;Description automatically generated with medium confidence">
              <a:extLst>
                <a:ext uri="{FF2B5EF4-FFF2-40B4-BE49-F238E27FC236}">
                  <a16:creationId xmlns:a16="http://schemas.microsoft.com/office/drawing/2014/main" id="{A0D939D9-B40A-4527-A64B-D1474AC8FC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7859" y="3765644"/>
              <a:ext cx="2173194" cy="1426573"/>
            </a:xfrm>
            <a:prstGeom prst="rect">
              <a:avLst/>
            </a:prstGeom>
          </p:spPr>
        </p:pic>
        <p:sp>
          <p:nvSpPr>
            <p:cNvPr id="32" name="TextBox 31">
              <a:extLst>
                <a:ext uri="{FF2B5EF4-FFF2-40B4-BE49-F238E27FC236}">
                  <a16:creationId xmlns:a16="http://schemas.microsoft.com/office/drawing/2014/main" id="{51166627-6D78-E14E-0549-779676FF4B03}"/>
                </a:ext>
              </a:extLst>
            </p:cNvPr>
            <p:cNvSpPr txBox="1"/>
            <p:nvPr/>
          </p:nvSpPr>
          <p:spPr>
            <a:xfrm>
              <a:off x="3658886" y="5240039"/>
              <a:ext cx="2302233" cy="584775"/>
            </a:xfrm>
            <a:prstGeom prst="rect">
              <a:avLst/>
            </a:prstGeom>
            <a:noFill/>
          </p:spPr>
          <p:txBody>
            <a:bodyPr wrap="none" rtlCol="0">
              <a:spAutoFit/>
            </a:bodyPr>
            <a:lstStyle/>
            <a:p>
              <a:pPr algn="ctr"/>
              <a:r>
                <a:rPr lang="cs-CZ" sz="1600" dirty="0" err="1"/>
                <a:t>Colyas</a:t>
              </a:r>
              <a:r>
                <a:rPr lang="cs-CZ" sz="1600" dirty="0"/>
                <a:t> </a:t>
              </a:r>
              <a:r>
                <a:rPr lang="cs-CZ" sz="1600" dirty="0" err="1"/>
                <a:t>myrmidone</a:t>
              </a:r>
              <a:endParaRPr lang="cs-CZ" sz="1600" dirty="0"/>
            </a:p>
            <a:p>
              <a:pPr algn="ctr"/>
              <a:r>
                <a:rPr lang="en-US" sz="1600" dirty="0"/>
                <a:t>(</a:t>
              </a:r>
              <a:r>
                <a:rPr lang="cs-CZ" sz="1600" dirty="0"/>
                <a:t>Žluťásek </a:t>
              </a:r>
              <a:r>
                <a:rPr lang="cs-CZ" sz="1600" dirty="0" err="1"/>
                <a:t>barvoměnný</a:t>
              </a:r>
              <a:r>
                <a:rPr lang="en-US" sz="1600" dirty="0"/>
                <a:t>)</a:t>
              </a:r>
              <a:endParaRPr lang="cs-CZ" sz="1600" dirty="0"/>
            </a:p>
          </p:txBody>
        </p:sp>
        <p:pic>
          <p:nvPicPr>
            <p:cNvPr id="24" name="Picture 23" descr="A lion lying down&#10;&#10;Description automatically generated with medium confidence">
              <a:extLst>
                <a:ext uri="{FF2B5EF4-FFF2-40B4-BE49-F238E27FC236}">
                  <a16:creationId xmlns:a16="http://schemas.microsoft.com/office/drawing/2014/main" id="{7B7EED12-672D-5FAD-B166-B0868CF56E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13138" y="3758736"/>
              <a:ext cx="2173194" cy="1426573"/>
            </a:xfrm>
            <a:prstGeom prst="rect">
              <a:avLst/>
            </a:prstGeom>
          </p:spPr>
        </p:pic>
        <p:sp>
          <p:nvSpPr>
            <p:cNvPr id="33" name="TextBox 32">
              <a:extLst>
                <a:ext uri="{FF2B5EF4-FFF2-40B4-BE49-F238E27FC236}">
                  <a16:creationId xmlns:a16="http://schemas.microsoft.com/office/drawing/2014/main" id="{4F479BE9-4C40-4F75-0661-2B5C2ABA4AAA}"/>
                </a:ext>
              </a:extLst>
            </p:cNvPr>
            <p:cNvSpPr txBox="1"/>
            <p:nvPr/>
          </p:nvSpPr>
          <p:spPr>
            <a:xfrm>
              <a:off x="9163305" y="5174055"/>
              <a:ext cx="570990" cy="338554"/>
            </a:xfrm>
            <a:prstGeom prst="rect">
              <a:avLst/>
            </a:prstGeom>
            <a:noFill/>
          </p:spPr>
          <p:txBody>
            <a:bodyPr wrap="none" rtlCol="0">
              <a:spAutoFit/>
            </a:bodyPr>
            <a:lstStyle/>
            <a:p>
              <a:r>
                <a:rPr lang="en-US" sz="1600" dirty="0"/>
                <a:t>Lion</a:t>
              </a:r>
              <a:endParaRPr lang="cs-CZ" sz="1600" i="1" dirty="0"/>
            </a:p>
          </p:txBody>
        </p:sp>
        <p:cxnSp>
          <p:nvCxnSpPr>
            <p:cNvPr id="23" name="Straight Connector 22">
              <a:extLst>
                <a:ext uri="{FF2B5EF4-FFF2-40B4-BE49-F238E27FC236}">
                  <a16:creationId xmlns:a16="http://schemas.microsoft.com/office/drawing/2014/main" id="{5C50063C-A0DE-9823-EA51-11BFB50A2D0C}"/>
                </a:ext>
              </a:extLst>
            </p:cNvPr>
            <p:cNvCxnSpPr>
              <a:cxnSpLocks/>
            </p:cNvCxnSpPr>
            <p:nvPr/>
          </p:nvCxnSpPr>
          <p:spPr>
            <a:xfrm>
              <a:off x="360214" y="5918676"/>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6" name="Picture 2" descr="alternativní popis obrázku chybí">
              <a:extLst>
                <a:ext uri="{FF2B5EF4-FFF2-40B4-BE49-F238E27FC236}">
                  <a16:creationId xmlns:a16="http://schemas.microsoft.com/office/drawing/2014/main" id="{916B0EF4-9785-99A6-341E-3F235009F28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438" y="3765644"/>
              <a:ext cx="2000302" cy="14298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D8C3F3C-B8BE-C4EF-4CC4-A1DB091A4F45}"/>
                </a:ext>
              </a:extLst>
            </p:cNvPr>
            <p:cNvSpPr txBox="1"/>
            <p:nvPr/>
          </p:nvSpPr>
          <p:spPr>
            <a:xfrm>
              <a:off x="6037929" y="5204833"/>
              <a:ext cx="2351847" cy="584775"/>
            </a:xfrm>
            <a:prstGeom prst="rect">
              <a:avLst/>
            </a:prstGeom>
            <a:noFill/>
          </p:spPr>
          <p:txBody>
            <a:bodyPr wrap="square">
              <a:spAutoFit/>
            </a:bodyPr>
            <a:lstStyle/>
            <a:p>
              <a:pPr marL="0" marR="0" lvl="0" indent="0" algn="ctr" rtl="0" hangingPunct="0">
                <a:lnSpc>
                  <a:spcPct val="100000"/>
                </a:lnSpc>
                <a:spcBef>
                  <a:spcPts val="0"/>
                </a:spcBef>
                <a:spcAft>
                  <a:spcPts val="0"/>
                </a:spcAft>
                <a:buNone/>
                <a:tabLst/>
                <a:defRPr sz="1600"/>
              </a:pPr>
              <a:r>
                <a:rPr lang="en-US"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Parnassius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apollo</a:t>
              </a:r>
            </a:p>
            <a:p>
              <a:pPr marL="0" marR="0" lvl="0" indent="0" algn="ctr" rtl="0" hangingPunct="0">
                <a:lnSpc>
                  <a:spcPct val="100000"/>
                </a:lnSpc>
                <a:spcBef>
                  <a:spcPts val="0"/>
                </a:spcBef>
                <a:spcAft>
                  <a:spcPts val="0"/>
                </a:spcAft>
                <a:buNone/>
                <a:tabLst/>
                <a:defRPr sz="1600"/>
              </a:pPr>
              <a:r>
                <a:rPr lang="en-US" dirty="0">
                  <a:solidFill>
                    <a:srgbClr val="23373B"/>
                  </a:solidFill>
                  <a:latin typeface="Arial" panose="020B0604020202020204" pitchFamily="34" charset="0"/>
                  <a:ea typeface="Droid Sans Fallback" pitchFamily="2"/>
                  <a:cs typeface="Arial" panose="020B0604020202020204" pitchFamily="34" charset="0"/>
                </a:rPr>
                <a:t>(</a:t>
              </a:r>
              <a:r>
                <a:rPr lang="en-US" dirty="0" err="1">
                  <a:solidFill>
                    <a:srgbClr val="23373B"/>
                  </a:solidFill>
                  <a:latin typeface="Arial" panose="020B0604020202020204" pitchFamily="34" charset="0"/>
                  <a:ea typeface="Droid Sans Fallback" pitchFamily="2"/>
                  <a:cs typeface="Arial" panose="020B0604020202020204" pitchFamily="34" charset="0"/>
                </a:rPr>
                <a:t>Jaso</a:t>
              </a:r>
              <a:r>
                <a:rPr lang="cs-CZ" dirty="0">
                  <a:solidFill>
                    <a:srgbClr val="23373B"/>
                  </a:solidFill>
                  <a:latin typeface="Arial" panose="020B0604020202020204" pitchFamily="34" charset="0"/>
                  <a:ea typeface="Droid Sans Fallback" pitchFamily="2"/>
                  <a:cs typeface="Arial" panose="020B0604020202020204" pitchFamily="34" charset="0"/>
                </a:rPr>
                <a:t>ň červenooký</a:t>
              </a:r>
              <a:r>
                <a:rPr lang="en-US" dirty="0">
                  <a:solidFill>
                    <a:srgbClr val="23373B"/>
                  </a:solidFill>
                  <a:latin typeface="Arial" panose="020B0604020202020204" pitchFamily="34" charset="0"/>
                  <a:ea typeface="Droid Sans Fallback" pitchFamily="2"/>
                  <a:cs typeface="Arial" panose="020B0604020202020204" pitchFamily="34" charset="0"/>
                </a:rPr>
                <a:t>)</a:t>
              </a:r>
              <a:endParaRPr lang="en-US" sz="18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grpSp>
    </p:spTree>
    <p:extLst>
      <p:ext uri="{BB962C8B-B14F-4D97-AF65-F5344CB8AC3E}">
        <p14:creationId xmlns:p14="http://schemas.microsoft.com/office/powerpoint/2010/main" val="74416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07435" y="2776835"/>
            <a:ext cx="3371290" cy="461665"/>
          </a:xfrm>
          <a:prstGeom prst="rect">
            <a:avLst/>
          </a:prstGeom>
          <a:noFill/>
        </p:spPr>
        <p:txBody>
          <a:bodyPr wrap="square" rtlCol="0">
            <a:spAutoFit/>
          </a:bodyPr>
          <a:lstStyle/>
          <a:p>
            <a:pPr>
              <a:spcAft>
                <a:spcPts val="1200"/>
              </a:spcAft>
            </a:pPr>
            <a:r>
              <a:rPr lang="en-GB" sz="2400" dirty="0">
                <a:solidFill>
                  <a:srgbClr val="202122"/>
                </a:solidFill>
                <a:latin typeface="Arial" panose="020B0604020202020204" pitchFamily="34" charset="0"/>
              </a:rPr>
              <a:t>What do you think?</a:t>
            </a:r>
            <a:endParaRPr lang="en-US" sz="2400" dirty="0"/>
          </a:p>
        </p:txBody>
      </p:sp>
    </p:spTree>
    <p:extLst>
      <p:ext uri="{BB962C8B-B14F-4D97-AF65-F5344CB8AC3E}">
        <p14:creationId xmlns:p14="http://schemas.microsoft.com/office/powerpoint/2010/main" val="168684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A64B0-1FDC-8EC8-522E-48FB1B6455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054832-840A-BC00-2C93-3D49384A5C89}"/>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What increases </a:t>
            </a:r>
            <a:r>
              <a:rPr lang="en-US" b="1" dirty="0">
                <a:solidFill>
                  <a:schemeClr val="tx1"/>
                </a:solidFill>
              </a:rPr>
              <a:t>extinction risk </a:t>
            </a:r>
            <a:r>
              <a:rPr lang="en-US" dirty="0">
                <a:solidFill>
                  <a:schemeClr val="tx1"/>
                </a:solidFill>
              </a:rPr>
              <a:t>of a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99F35545-0452-98FF-5442-23256D1C1D71}"/>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6" name="Footer Placeholder 5">
            <a:extLst>
              <a:ext uri="{FF2B5EF4-FFF2-40B4-BE49-F238E27FC236}">
                <a16:creationId xmlns:a16="http://schemas.microsoft.com/office/drawing/2014/main" id="{9ACE35BF-8A2B-1137-CBB9-CD9FA82E8F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B527E420-41E6-B2CF-6772-8319417CF387}"/>
              </a:ext>
            </a:extLst>
          </p:cNvPr>
          <p:cNvSpPr txBox="1"/>
          <p:nvPr/>
        </p:nvSpPr>
        <p:spPr>
          <a:xfrm>
            <a:off x="1247775" y="996202"/>
            <a:ext cx="10429875" cy="5109091"/>
          </a:xfrm>
          <a:prstGeom prst="rect">
            <a:avLst/>
          </a:prstGeom>
          <a:noFill/>
        </p:spPr>
        <p:txBody>
          <a:bodyPr wrap="square" rtlCol="0">
            <a:spAutoFit/>
          </a:bodyPr>
          <a:lstStyle/>
          <a:p>
            <a:pPr>
              <a:spcAft>
                <a:spcPts val="1200"/>
              </a:spcAft>
            </a:pPr>
            <a:r>
              <a:rPr lang="en-US" b="1" dirty="0">
                <a:solidFill>
                  <a:srgbClr val="202122"/>
                </a:solidFill>
                <a:latin typeface="Arial" panose="020B0604020202020204" pitchFamily="34" charset="0"/>
              </a:rPr>
              <a:t>Species biology:</a:t>
            </a:r>
          </a:p>
          <a:p>
            <a:pPr>
              <a:spcAft>
                <a:spcPts val="1200"/>
              </a:spcAft>
            </a:pPr>
            <a:r>
              <a:rPr lang="en-US" dirty="0">
                <a:solidFill>
                  <a:srgbClr val="202122"/>
                </a:solidFill>
                <a:latin typeface="Arial" panose="020B0604020202020204" pitchFamily="34" charset="0"/>
              </a:rPr>
              <a:t>Dispersal ability (Lees &amp; Perez 2009): poorer dispersers are more at risk</a:t>
            </a:r>
          </a:p>
          <a:p>
            <a:pPr>
              <a:spcAft>
                <a:spcPts val="1200"/>
              </a:spcAft>
            </a:pPr>
            <a:r>
              <a:rPr lang="en-US" dirty="0">
                <a:solidFill>
                  <a:srgbClr val="202122"/>
                </a:solidFill>
                <a:latin typeface="Arial" panose="020B0604020202020204" pitchFamily="34" charset="0"/>
              </a:rPr>
              <a:t>Ecological specialization (</a:t>
            </a:r>
            <a:r>
              <a:rPr lang="en-US" dirty="0" err="1">
                <a:solidFill>
                  <a:srgbClr val="202122"/>
                </a:solidFill>
                <a:latin typeface="Arial" panose="020B0604020202020204" pitchFamily="34" charset="0"/>
              </a:rPr>
              <a:t>Sekercioglu</a:t>
            </a:r>
            <a:r>
              <a:rPr lang="en-US" dirty="0">
                <a:solidFill>
                  <a:srgbClr val="202122"/>
                </a:solidFill>
                <a:latin typeface="Arial" panose="020B0604020202020204" pitchFamily="34" charset="0"/>
              </a:rPr>
              <a:t> 2011): specialists are more at risk than generalists</a:t>
            </a:r>
          </a:p>
          <a:p>
            <a:pPr>
              <a:spcAft>
                <a:spcPts val="1200"/>
              </a:spcAft>
            </a:pPr>
            <a:r>
              <a:rPr lang="en-US" dirty="0">
                <a:solidFill>
                  <a:srgbClr val="202122"/>
                </a:solidFill>
                <a:latin typeface="Arial" panose="020B0604020202020204" pitchFamily="34" charset="0"/>
              </a:rPr>
              <a:t>Body size (Gaston &amp; Blackburn 1995, Wang 2018): larger-bodied species are more at risk </a:t>
            </a:r>
          </a:p>
          <a:p>
            <a:pPr>
              <a:spcAft>
                <a:spcPts val="1200"/>
              </a:spcAft>
            </a:pPr>
            <a:r>
              <a:rPr lang="en-US" dirty="0">
                <a:solidFill>
                  <a:srgbClr val="202122"/>
                </a:solidFill>
                <a:latin typeface="Arial" panose="020B0604020202020204" pitchFamily="34" charset="0"/>
              </a:rPr>
              <a:t>Slow life history (Purvis et al. 2000): e.g. lower-fecundity species are more at risk</a:t>
            </a:r>
          </a:p>
          <a:p>
            <a:pPr>
              <a:spcAft>
                <a:spcPts val="1200"/>
              </a:spcAft>
            </a:pPr>
            <a:endParaRPr lang="en-US" dirty="0">
              <a:solidFill>
                <a:srgbClr val="202122"/>
              </a:solidFill>
              <a:latin typeface="Arial" panose="020B0604020202020204" pitchFamily="34" charset="0"/>
            </a:endParaRPr>
          </a:p>
          <a:p>
            <a:pPr>
              <a:spcAft>
                <a:spcPts val="1200"/>
              </a:spcAft>
            </a:pPr>
            <a:r>
              <a:rPr lang="en-US" b="1" dirty="0">
                <a:solidFill>
                  <a:srgbClr val="202122"/>
                </a:solidFill>
                <a:latin typeface="Arial" panose="020B0604020202020204" pitchFamily="34" charset="0"/>
              </a:rPr>
              <a:t>Biogeography:</a:t>
            </a:r>
          </a:p>
          <a:p>
            <a:pPr>
              <a:spcAft>
                <a:spcPts val="1200"/>
              </a:spcAft>
            </a:pPr>
            <a:r>
              <a:rPr lang="en-US" dirty="0">
                <a:solidFill>
                  <a:srgbClr val="202122"/>
                </a:solidFill>
                <a:latin typeface="Arial" panose="020B0604020202020204" pitchFamily="34" charset="0"/>
              </a:rPr>
              <a:t>Population size (O’Grady et al. 2004): smaller and declining populations are more at risk</a:t>
            </a:r>
          </a:p>
          <a:p>
            <a:pPr>
              <a:spcAft>
                <a:spcPts val="1200"/>
              </a:spcAft>
            </a:pPr>
            <a:r>
              <a:rPr lang="en-US" b="1" dirty="0">
                <a:solidFill>
                  <a:srgbClr val="202122"/>
                </a:solidFill>
                <a:latin typeface="Arial" panose="020B0604020202020204" pitchFamily="34" charset="0"/>
              </a:rPr>
              <a:t>Range size </a:t>
            </a:r>
            <a:r>
              <a:rPr lang="en-US" dirty="0">
                <a:solidFill>
                  <a:srgbClr val="202122"/>
                </a:solidFill>
                <a:latin typeface="Arial" panose="020B0604020202020204" pitchFamily="34" charset="0"/>
              </a:rPr>
              <a:t>(Purvis et al. 2000, White &amp; Bennett 2015)</a:t>
            </a:r>
          </a:p>
          <a:p>
            <a:pPr>
              <a:spcAft>
                <a:spcPts val="1200"/>
              </a:spcAft>
            </a:pPr>
            <a:endParaRPr lang="en-US" dirty="0">
              <a:solidFill>
                <a:srgbClr val="202122"/>
              </a:solidFill>
              <a:latin typeface="Arial" panose="020B0604020202020204" pitchFamily="34" charset="0"/>
            </a:endParaRP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spTree>
    <p:extLst>
      <p:ext uri="{BB962C8B-B14F-4D97-AF65-F5344CB8AC3E}">
        <p14:creationId xmlns:p14="http://schemas.microsoft.com/office/powerpoint/2010/main" val="38883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Why are species with small ranges more at risk of extinction</a:t>
            </a:r>
            <a:r>
              <a:rPr lang="cs-CZ" dirty="0">
                <a:solidFill>
                  <a:schemeClr val="tx1"/>
                </a:solidFill>
              </a:rPr>
              <a:t>?</a:t>
            </a: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6" name="Footer Placeholder 5">
            <a:extLst>
              <a:ext uri="{FF2B5EF4-FFF2-40B4-BE49-F238E27FC236}">
                <a16:creationId xmlns:a16="http://schemas.microsoft.com/office/drawing/2014/main" id="{61D9C1E4-1DBE-48C0-AAFA-5483A52E11E5}"/>
              </a:ext>
            </a:extLst>
          </p:cNvPr>
          <p:cNvSpPr>
            <a:spLocks noGrp="1"/>
          </p:cNvSpPr>
          <p:nvPr>
            <p:ph type="ftr" sz="quarter" idx="11"/>
          </p:nvPr>
        </p:nvSpPr>
        <p:spPr/>
        <p:txBody>
          <a:bodyPr/>
          <a:lstStyle/>
          <a:p>
            <a:endParaRPr lang="cs-CZ" dirty="0"/>
          </a:p>
        </p:txBody>
      </p:sp>
      <p:sp>
        <p:nvSpPr>
          <p:cNvPr id="10" name="TextBox 9">
            <a:extLst>
              <a:ext uri="{FF2B5EF4-FFF2-40B4-BE49-F238E27FC236}">
                <a16:creationId xmlns:a16="http://schemas.microsoft.com/office/drawing/2014/main" id="{60609ECF-7FD7-A734-C953-620541B6D898}"/>
              </a:ext>
            </a:extLst>
          </p:cNvPr>
          <p:cNvSpPr txBox="1"/>
          <p:nvPr/>
        </p:nvSpPr>
        <p:spPr>
          <a:xfrm>
            <a:off x="1247775" y="996202"/>
            <a:ext cx="10429875" cy="3231654"/>
          </a:xfrm>
          <a:prstGeom prst="rect">
            <a:avLst/>
          </a:prstGeom>
          <a:noFill/>
        </p:spPr>
        <p:txBody>
          <a:bodyPr wrap="square" rtlCol="0">
            <a:spAutoFit/>
          </a:bodyPr>
          <a:lstStyle/>
          <a:p>
            <a:pPr>
              <a:spcAft>
                <a:spcPts val="1200"/>
              </a:spcAft>
            </a:pPr>
            <a:r>
              <a:rPr lang="cs-CZ" dirty="0">
                <a:solidFill>
                  <a:srgbClr val="202122"/>
                </a:solidFill>
                <a:latin typeface="Arial" panose="020B0604020202020204" pitchFamily="34" charset="0"/>
              </a:rPr>
              <a:t>No </a:t>
            </a:r>
            <a:r>
              <a:rPr lang="cs-CZ" dirty="0" err="1">
                <a:solidFill>
                  <a:srgbClr val="202122"/>
                </a:solidFill>
                <a:latin typeface="Arial" panose="020B0604020202020204" pitchFamily="34" charset="0"/>
              </a:rPr>
              <a:t>populations</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that</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can</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rescue</a:t>
            </a:r>
            <a:r>
              <a:rPr lang="cs-CZ" dirty="0">
                <a:solidFill>
                  <a:srgbClr val="202122"/>
                </a:solidFill>
                <a:latin typeface="Arial" panose="020B0604020202020204" pitchFamily="34" charset="0"/>
              </a:rPr>
              <a:t> </a:t>
            </a:r>
            <a:r>
              <a:rPr lang="cs-CZ" dirty="0" err="1">
                <a:solidFill>
                  <a:srgbClr val="202122"/>
                </a:solidFill>
                <a:latin typeface="Arial" panose="020B0604020202020204" pitchFamily="34" charset="0"/>
              </a:rPr>
              <a:t>the</a:t>
            </a:r>
            <a:r>
              <a:rPr lang="cs-CZ" dirty="0">
                <a:solidFill>
                  <a:srgbClr val="202122"/>
                </a:solidFill>
                <a:latin typeface="Arial" panose="020B0604020202020204" pitchFamily="34" charset="0"/>
              </a:rPr>
              <a:t> species </a:t>
            </a:r>
            <a:r>
              <a:rPr lang="cs-CZ" dirty="0" err="1">
                <a:solidFill>
                  <a:srgbClr val="202122"/>
                </a:solidFill>
                <a:latin typeface="Arial" panose="020B0604020202020204" pitchFamily="34" charset="0"/>
              </a:rPr>
              <a:t>if</a:t>
            </a:r>
            <a:r>
              <a:rPr lang="cs-CZ" dirty="0">
                <a:solidFill>
                  <a:srgbClr val="202122"/>
                </a:solidFill>
                <a:latin typeface="Arial" panose="020B0604020202020204" pitchFamily="34" charset="0"/>
              </a:rPr>
              <a:t> i</a:t>
            </a:r>
            <a:r>
              <a:rPr lang="en-US" dirty="0">
                <a:solidFill>
                  <a:srgbClr val="202122"/>
                </a:solidFill>
                <a:latin typeface="Arial" panose="020B0604020202020204" pitchFamily="34" charset="0"/>
              </a:rPr>
              <a:t>t’s extirpated (e.g. due to human pressure)</a:t>
            </a:r>
            <a:r>
              <a:rPr lang="cs-CZ" dirty="0">
                <a:solidFill>
                  <a:srgbClr val="202122"/>
                </a:solidFill>
                <a:latin typeface="Arial" panose="020B0604020202020204" pitchFamily="34" charset="0"/>
              </a:rPr>
              <a:t> </a:t>
            </a:r>
          </a:p>
          <a:p>
            <a:pPr>
              <a:spcAft>
                <a:spcPts val="1200"/>
              </a:spcAft>
            </a:pPr>
            <a:r>
              <a:rPr lang="cs-CZ" dirty="0">
                <a:solidFill>
                  <a:srgbClr val="202122"/>
                </a:solidFill>
                <a:latin typeface="Arial" panose="020B0604020202020204" pitchFamily="34" charset="0"/>
              </a:rPr>
              <a:t>More sen</a:t>
            </a:r>
            <a:r>
              <a:rPr lang="en-US" dirty="0" err="1">
                <a:solidFill>
                  <a:srgbClr val="202122"/>
                </a:solidFill>
                <a:latin typeface="Arial" panose="020B0604020202020204" pitchFamily="34" charset="0"/>
              </a:rPr>
              <a:t>sitive</a:t>
            </a:r>
            <a:r>
              <a:rPr lang="en-US" dirty="0">
                <a:solidFill>
                  <a:srgbClr val="202122"/>
                </a:solidFill>
                <a:latin typeface="Arial" panose="020B0604020202020204" pitchFamily="34" charset="0"/>
              </a:rPr>
              <a:t> to </a:t>
            </a:r>
            <a:r>
              <a:rPr lang="en-US" b="1" dirty="0">
                <a:solidFill>
                  <a:srgbClr val="202122"/>
                </a:solidFill>
                <a:latin typeface="Arial" panose="020B0604020202020204" pitchFamily="34" charset="0"/>
              </a:rPr>
              <a:t>demographic stochasticity, inbreeding</a:t>
            </a:r>
          </a:p>
          <a:p>
            <a:pPr>
              <a:spcAft>
                <a:spcPts val="1200"/>
              </a:spcAft>
            </a:pPr>
            <a:r>
              <a:rPr lang="en-US" b="1" dirty="0">
                <a:solidFill>
                  <a:srgbClr val="202122"/>
                </a:solidFill>
                <a:latin typeface="Arial" panose="020B0604020202020204" pitchFamily="34" charset="0"/>
              </a:rPr>
              <a:t>Alee effect – </a:t>
            </a:r>
            <a:r>
              <a:rPr lang="en-US" dirty="0">
                <a:solidFill>
                  <a:srgbClr val="202122"/>
                </a:solidFill>
                <a:latin typeface="Arial" panose="020B0604020202020204" pitchFamily="34" charset="0"/>
              </a:rPr>
              <a:t>strength in numbers when defending against predators, cooperative behavior</a:t>
            </a:r>
          </a:p>
          <a:p>
            <a:pPr>
              <a:spcAft>
                <a:spcPts val="1200"/>
              </a:spcAft>
            </a:pPr>
            <a:r>
              <a:rPr lang="en-US" b="1" dirty="0">
                <a:solidFill>
                  <a:srgbClr val="202122"/>
                </a:solidFill>
                <a:latin typeface="Arial" panose="020B0604020202020204" pitchFamily="34" charset="0"/>
              </a:rPr>
              <a:t>The rarer the more expensive</a:t>
            </a:r>
            <a:r>
              <a:rPr lang="en-US" dirty="0">
                <a:solidFill>
                  <a:srgbClr val="202122"/>
                </a:solidFill>
                <a:latin typeface="Arial" panose="020B0604020202020204" pitchFamily="34" charset="0"/>
              </a:rPr>
              <a:t>, which further drives demand, which makes species even rarer (example: rhino horns)</a:t>
            </a:r>
          </a:p>
          <a:p>
            <a:pPr>
              <a:spcAft>
                <a:spcPts val="1200"/>
              </a:spcAft>
            </a:pPr>
            <a:r>
              <a:rPr lang="en-US" dirty="0">
                <a:solidFill>
                  <a:srgbClr val="202122"/>
                </a:solidFill>
                <a:latin typeface="Arial" panose="020B0604020202020204" pitchFamily="34" charset="0"/>
              </a:rPr>
              <a:t>Local populations in species with small ranges decline faster due to habitat loss (</a:t>
            </a:r>
            <a:r>
              <a:rPr lang="en-US" dirty="0" err="1">
                <a:solidFill>
                  <a:srgbClr val="202122"/>
                </a:solidFill>
                <a:latin typeface="Arial" panose="020B0604020202020204" pitchFamily="34" charset="0"/>
              </a:rPr>
              <a:t>Staude</a:t>
            </a:r>
            <a:r>
              <a:rPr lang="en-US" dirty="0">
                <a:solidFill>
                  <a:srgbClr val="202122"/>
                </a:solidFill>
                <a:latin typeface="Arial" panose="020B0604020202020204" pitchFamily="34" charset="0"/>
              </a:rPr>
              <a:t> et al. 2019)</a:t>
            </a:r>
          </a:p>
          <a:p>
            <a:pPr>
              <a:spcAft>
                <a:spcPts val="1200"/>
              </a:spcAft>
            </a:pPr>
            <a:endParaRPr lang="en-US" dirty="0">
              <a:solidFill>
                <a:srgbClr val="202122"/>
              </a:solidFill>
              <a:latin typeface="Arial" panose="020B0604020202020204" pitchFamily="34" charset="0"/>
            </a:endParaRPr>
          </a:p>
          <a:p>
            <a:pPr marL="342900" indent="-342900">
              <a:spcAft>
                <a:spcPts val="1200"/>
              </a:spcAft>
              <a:buFont typeface="+mj-lt"/>
              <a:buAutoNum type="arabicPeriod"/>
            </a:pPr>
            <a:endParaRPr lang="en-US" dirty="0"/>
          </a:p>
        </p:txBody>
      </p:sp>
      <p:pic>
        <p:nvPicPr>
          <p:cNvPr id="2056" name="Picture 8">
            <a:extLst>
              <a:ext uri="{FF2B5EF4-FFF2-40B4-BE49-F238E27FC236}">
                <a16:creationId xmlns:a16="http://schemas.microsoft.com/office/drawing/2014/main" id="{7AC9BDAF-A280-1100-0D8A-F108728A2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367690"/>
            <a:ext cx="3120099" cy="23996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03E730-D7BF-7083-6FC4-F9B34E3B8BA2}"/>
              </a:ext>
            </a:extLst>
          </p:cNvPr>
          <p:cNvSpPr txBox="1"/>
          <p:nvPr/>
        </p:nvSpPr>
        <p:spPr>
          <a:xfrm>
            <a:off x="323825" y="5958030"/>
            <a:ext cx="424763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Photo: Wikimedia Commons</a:t>
            </a:r>
          </a:p>
        </p:txBody>
      </p:sp>
      <p:cxnSp>
        <p:nvCxnSpPr>
          <p:cNvPr id="8" name="Straight Connector 7">
            <a:extLst>
              <a:ext uri="{FF2B5EF4-FFF2-40B4-BE49-F238E27FC236}">
                <a16:creationId xmlns:a16="http://schemas.microsoft.com/office/drawing/2014/main" id="{FD96C553-630D-B07D-F459-579B51FFA6A8}"/>
              </a:ext>
            </a:extLst>
          </p:cNvPr>
          <p:cNvCxnSpPr>
            <a:cxnSpLocks/>
          </p:cNvCxnSpPr>
          <p:nvPr/>
        </p:nvCxnSpPr>
        <p:spPr>
          <a:xfrm>
            <a:off x="410183" y="5929455"/>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5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10750</TotalTime>
  <Words>3358</Words>
  <Application>Microsoft Office PowerPoint</Application>
  <PresentationFormat>Widescreen</PresentationFormat>
  <Paragraphs>460</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Cambria Math</vt:lpstr>
      <vt:lpstr>Roboto</vt:lpstr>
      <vt:lpstr>Office Theme</vt:lpstr>
      <vt:lpstr>Species ranges II – applied issues, temporal dynamics (+ intro to metapopulations)</vt:lpstr>
      <vt:lpstr>Geographic range vs extinction risk and conservation status</vt:lpstr>
      <vt:lpstr>Extinction vs Extirpation</vt:lpstr>
      <vt:lpstr>Extirpation - examples</vt:lpstr>
      <vt:lpstr>Extinction vs Extirpation – more examples</vt:lpstr>
      <vt:lpstr>Extinction risk – likelihood that a species will become extinct</vt:lpstr>
      <vt:lpstr>What increases extinction risk of a species?</vt:lpstr>
      <vt:lpstr>What increases extinction risk of a species?</vt:lpstr>
      <vt:lpstr>Why are species with small ranges more at risk of extinction?</vt:lpstr>
      <vt:lpstr>Official way to declare extinction risk: Red lists</vt:lpstr>
      <vt:lpstr>IUCN red list categories</vt:lpstr>
      <vt:lpstr>There are also smaller red lists: country-level, European level, … </vt:lpstr>
      <vt:lpstr>You should know</vt:lpstr>
      <vt:lpstr>Range contractions and collapses</vt:lpstr>
      <vt:lpstr>Mammal &amp; large carnivore ranges: 1500 AD - present</vt:lpstr>
      <vt:lpstr>What drives current range contractions?</vt:lpstr>
      <vt:lpstr>Global avian extinctions – it’s mostly islands and cats</vt:lpstr>
      <vt:lpstr>Main drivers of range contractions and collapses</vt:lpstr>
      <vt:lpstr>How do ranges contract? Geometry of range collapses</vt:lpstr>
      <vt:lpstr>Empirical support for the melting range hypothesis is mixed</vt:lpstr>
      <vt:lpstr>Empirical support for the melting range hypothesis is mixed</vt:lpstr>
      <vt:lpstr>Neotropical carnivores</vt:lpstr>
      <vt:lpstr>Species undergoing range collapse have different OAR* </vt:lpstr>
      <vt:lpstr>You should know that</vt:lpstr>
      <vt:lpstr>Range expansions</vt:lpstr>
      <vt:lpstr>Invasive species – usually a continuous spread</vt:lpstr>
      <vt:lpstr>Invasive species – usually a continuous spread</vt:lpstr>
      <vt:lpstr>Invasive species – usually a continuous spread</vt:lpstr>
      <vt:lpstr>Invasive species</vt:lpstr>
      <vt:lpstr>Human spread out of Africa</vt:lpstr>
      <vt:lpstr>You should know</vt:lpstr>
      <vt:lpstr>Zooming in – spatial structure of populations</vt:lpstr>
      <vt:lpstr>“The world is patchy”</vt:lpstr>
      <vt:lpstr>Metapopulation = population of populations</vt:lpstr>
      <vt:lpstr>Metapopulation = population of populations</vt:lpstr>
      <vt:lpstr>Metapopulation = population of populations</vt:lpstr>
      <vt:lpstr>Metapopulation = population of populations</vt:lpstr>
      <vt:lpstr>Metapopulation = population of populations</vt:lpstr>
      <vt:lpstr>How common are metapopulations?</vt:lpstr>
      <vt:lpstr>Levins’ model</vt:lpstr>
      <vt:lpstr>Extensions of Levins’ model include:</vt:lpstr>
      <vt:lpstr>You should know</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621</cp:revision>
  <cp:lastPrinted>2022-01-20T14:55:36Z</cp:lastPrinted>
  <dcterms:created xsi:type="dcterms:W3CDTF">2021-11-22T08:31:33Z</dcterms:created>
  <dcterms:modified xsi:type="dcterms:W3CDTF">2024-11-04T07:32:02Z</dcterms:modified>
</cp:coreProperties>
</file>